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77" r:id="rId3"/>
    <p:sldId id="278" r:id="rId4"/>
    <p:sldId id="279" r:id="rId5"/>
    <p:sldId id="275" r:id="rId6"/>
    <p:sldId id="268" r:id="rId7"/>
    <p:sldId id="260" r:id="rId8"/>
    <p:sldId id="264" r:id="rId9"/>
    <p:sldId id="265" r:id="rId10"/>
    <p:sldId id="266" r:id="rId11"/>
    <p:sldId id="263" r:id="rId12"/>
    <p:sldId id="274" r:id="rId13"/>
    <p:sldId id="270" r:id="rId14"/>
    <p:sldId id="271" r:id="rId15"/>
    <p:sldId id="269" r:id="rId16"/>
    <p:sldId id="273" r:id="rId17"/>
    <p:sldId id="276" r:id="rId18"/>
  </p:sldIdLst>
  <p:sldSz cx="9906000" cy="6858000" type="A4"/>
  <p:notesSz cx="6850063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4FF"/>
    <a:srgbClr val="99CCFF"/>
    <a:srgbClr val="D2DE36"/>
    <a:srgbClr val="E0950E"/>
    <a:srgbClr val="FAE804"/>
    <a:srgbClr val="FFCCFF"/>
    <a:srgbClr val="CC3300"/>
    <a:srgbClr val="9999FF"/>
    <a:srgbClr val="955CEA"/>
    <a:srgbClr val="2CE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50" y="-61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3EC61-D9EF-48D4-8061-F5D6B9677A6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CF98EB-509A-460E-B7E7-378893373BF5}">
      <dgm:prSet phldrT="[Текст]" custT="1"/>
      <dgm:spPr/>
      <dgm:t>
        <a:bodyPr/>
        <a:lstStyle/>
        <a:p>
          <a:r>
            <a:rPr lang="ru-RU" sz="2400" dirty="0" smtClean="0"/>
            <a:t>Субъекты Федерации (89)</a:t>
          </a:r>
          <a:endParaRPr lang="ru-RU" sz="2400" dirty="0"/>
        </a:p>
      </dgm:t>
    </dgm:pt>
    <dgm:pt modelId="{29BEFACA-933C-477E-A258-105DCF356F1C}" type="parTrans" cxnId="{0E3E426C-E1BC-4CE6-BC0F-B0BC8904CD73}">
      <dgm:prSet/>
      <dgm:spPr/>
      <dgm:t>
        <a:bodyPr/>
        <a:lstStyle/>
        <a:p>
          <a:endParaRPr lang="ru-RU"/>
        </a:p>
      </dgm:t>
    </dgm:pt>
    <dgm:pt modelId="{BF459500-55A1-4E08-81F2-48156539DDC5}" type="sibTrans" cxnId="{0E3E426C-E1BC-4CE6-BC0F-B0BC8904CD73}">
      <dgm:prSet/>
      <dgm:spPr/>
      <dgm:t>
        <a:bodyPr/>
        <a:lstStyle/>
        <a:p>
          <a:endParaRPr lang="ru-RU"/>
        </a:p>
      </dgm:t>
    </dgm:pt>
    <dgm:pt modelId="{314B8605-5A88-4D8A-BD75-E92B5AED8BF3}">
      <dgm:prSet phldrT="[Текст]" custT="1"/>
      <dgm:spPr/>
      <dgm:t>
        <a:bodyPr/>
        <a:lstStyle/>
        <a:p>
          <a:r>
            <a:rPr lang="ru-RU" sz="1100" dirty="0" smtClean="0"/>
            <a:t>Административные области (48)</a:t>
          </a:r>
          <a:endParaRPr lang="ru-RU" sz="1100" dirty="0"/>
        </a:p>
      </dgm:t>
    </dgm:pt>
    <dgm:pt modelId="{5F0711B2-E50E-4904-B224-B11EAC948C46}" type="parTrans" cxnId="{417F587E-369E-4223-962F-820A18B4A0DD}">
      <dgm:prSet/>
      <dgm:spPr/>
      <dgm:t>
        <a:bodyPr/>
        <a:lstStyle/>
        <a:p>
          <a:endParaRPr lang="ru-RU"/>
        </a:p>
      </dgm:t>
    </dgm:pt>
    <dgm:pt modelId="{1800F206-A2F8-42D1-8A9E-85B5B6BE1DE1}" type="sibTrans" cxnId="{417F587E-369E-4223-962F-820A18B4A0DD}">
      <dgm:prSet/>
      <dgm:spPr/>
      <dgm:t>
        <a:bodyPr/>
        <a:lstStyle/>
        <a:p>
          <a:endParaRPr lang="ru-RU"/>
        </a:p>
      </dgm:t>
    </dgm:pt>
    <dgm:pt modelId="{9CF7D141-DF18-465E-B1EB-BC7386B71EF1}">
      <dgm:prSet phldrT="[Текст]" custT="1"/>
      <dgm:spPr/>
      <dgm:t>
        <a:bodyPr/>
        <a:lstStyle/>
        <a:p>
          <a:r>
            <a:rPr lang="ru-RU" sz="1100" dirty="0" smtClean="0"/>
            <a:t>Края (9)</a:t>
          </a:r>
          <a:endParaRPr lang="ru-RU" sz="1100" dirty="0"/>
        </a:p>
      </dgm:t>
    </dgm:pt>
    <dgm:pt modelId="{4CAFB50D-D0DF-43D1-9B92-546815DA9BE7}" type="parTrans" cxnId="{46C6647B-46CB-44EC-AEBD-9D8593236500}">
      <dgm:prSet/>
      <dgm:spPr/>
      <dgm:t>
        <a:bodyPr/>
        <a:lstStyle/>
        <a:p>
          <a:endParaRPr lang="ru-RU"/>
        </a:p>
      </dgm:t>
    </dgm:pt>
    <dgm:pt modelId="{82633D91-87A7-4A84-B62C-3103B80A57B2}" type="sibTrans" cxnId="{46C6647B-46CB-44EC-AEBD-9D8593236500}">
      <dgm:prSet/>
      <dgm:spPr/>
      <dgm:t>
        <a:bodyPr/>
        <a:lstStyle/>
        <a:p>
          <a:endParaRPr lang="ru-RU"/>
        </a:p>
      </dgm:t>
    </dgm:pt>
    <dgm:pt modelId="{8AB45C1C-F553-4223-8D33-2652E581849E}">
      <dgm:prSet custT="1"/>
      <dgm:spPr/>
      <dgm:t>
        <a:bodyPr/>
        <a:lstStyle/>
        <a:p>
          <a:r>
            <a:rPr lang="ru-RU" sz="1100" dirty="0" smtClean="0"/>
            <a:t>Республики (24)</a:t>
          </a:r>
          <a:endParaRPr lang="ru-RU" sz="1100" dirty="0"/>
        </a:p>
      </dgm:t>
    </dgm:pt>
    <dgm:pt modelId="{60F44F58-56F0-40E3-961F-A4109BBC67DB}" type="parTrans" cxnId="{34C0B456-929F-409B-B8F7-ADA81D8FD1D0}">
      <dgm:prSet/>
      <dgm:spPr/>
      <dgm:t>
        <a:bodyPr/>
        <a:lstStyle/>
        <a:p>
          <a:endParaRPr lang="ru-RU"/>
        </a:p>
      </dgm:t>
    </dgm:pt>
    <dgm:pt modelId="{DC73EB99-9434-41A3-8135-6FAFF2622707}" type="sibTrans" cxnId="{34C0B456-929F-409B-B8F7-ADA81D8FD1D0}">
      <dgm:prSet/>
      <dgm:spPr/>
      <dgm:t>
        <a:bodyPr/>
        <a:lstStyle/>
        <a:p>
          <a:endParaRPr lang="ru-RU"/>
        </a:p>
      </dgm:t>
    </dgm:pt>
    <dgm:pt modelId="{4D9E59A4-67DC-4523-B51A-0015F7803561}">
      <dgm:prSet custT="1"/>
      <dgm:spPr/>
      <dgm:t>
        <a:bodyPr/>
        <a:lstStyle/>
        <a:p>
          <a:r>
            <a:rPr lang="ru-RU" sz="1100" dirty="0" smtClean="0"/>
            <a:t>Автономные округа (4)</a:t>
          </a:r>
          <a:endParaRPr lang="ru-RU" sz="1100" dirty="0"/>
        </a:p>
      </dgm:t>
    </dgm:pt>
    <dgm:pt modelId="{AB05FC9D-6557-4EE6-A955-C004276D4962}" type="parTrans" cxnId="{89A68694-C136-4221-8262-02D08E249E0B}">
      <dgm:prSet/>
      <dgm:spPr/>
      <dgm:t>
        <a:bodyPr/>
        <a:lstStyle/>
        <a:p>
          <a:endParaRPr lang="ru-RU"/>
        </a:p>
      </dgm:t>
    </dgm:pt>
    <dgm:pt modelId="{8BA1FC06-4112-4C48-8F75-70C522A52467}" type="sibTrans" cxnId="{89A68694-C136-4221-8262-02D08E249E0B}">
      <dgm:prSet/>
      <dgm:spPr/>
      <dgm:t>
        <a:bodyPr/>
        <a:lstStyle/>
        <a:p>
          <a:endParaRPr lang="ru-RU"/>
        </a:p>
      </dgm:t>
    </dgm:pt>
    <dgm:pt modelId="{892872EC-705B-4798-94F5-E7B4D2413534}">
      <dgm:prSet custT="1"/>
      <dgm:spPr/>
      <dgm:t>
        <a:bodyPr/>
        <a:lstStyle/>
        <a:p>
          <a:r>
            <a:rPr lang="ru-RU" sz="1100" dirty="0" smtClean="0"/>
            <a:t>Автономная область (1)</a:t>
          </a:r>
          <a:endParaRPr lang="ru-RU" sz="1100" dirty="0"/>
        </a:p>
      </dgm:t>
    </dgm:pt>
    <dgm:pt modelId="{FA2D1EA0-990B-458F-8496-E0F37DAA8089}" type="parTrans" cxnId="{5BFE9C6B-07D9-4496-98D4-0CE4B796DC77}">
      <dgm:prSet/>
      <dgm:spPr/>
      <dgm:t>
        <a:bodyPr/>
        <a:lstStyle/>
        <a:p>
          <a:endParaRPr lang="ru-RU"/>
        </a:p>
      </dgm:t>
    </dgm:pt>
    <dgm:pt modelId="{3C0142E5-5411-4C29-A96B-EEDD9D581B08}" type="sibTrans" cxnId="{5BFE9C6B-07D9-4496-98D4-0CE4B796DC77}">
      <dgm:prSet/>
      <dgm:spPr/>
      <dgm:t>
        <a:bodyPr/>
        <a:lstStyle/>
        <a:p>
          <a:endParaRPr lang="ru-RU"/>
        </a:p>
      </dgm:t>
    </dgm:pt>
    <dgm:pt modelId="{F5C782CD-24B6-4117-AE43-B9313CBA62F4}">
      <dgm:prSet custT="1"/>
      <dgm:spPr/>
      <dgm:t>
        <a:bodyPr/>
        <a:lstStyle/>
        <a:p>
          <a:r>
            <a:rPr lang="ru-RU" sz="1100" dirty="0" smtClean="0"/>
            <a:t>Города федерального значения (3)</a:t>
          </a:r>
          <a:endParaRPr lang="ru-RU" sz="1100" dirty="0"/>
        </a:p>
      </dgm:t>
    </dgm:pt>
    <dgm:pt modelId="{A54408CD-6E8E-4445-BBA1-702AE43B515C}" type="parTrans" cxnId="{EC1AB25C-F576-4EDD-82B7-6855F2E14B42}">
      <dgm:prSet/>
      <dgm:spPr/>
      <dgm:t>
        <a:bodyPr/>
        <a:lstStyle/>
        <a:p>
          <a:endParaRPr lang="ru-RU"/>
        </a:p>
      </dgm:t>
    </dgm:pt>
    <dgm:pt modelId="{33566BAC-7DB1-415C-A970-213402C9B1C5}" type="sibTrans" cxnId="{EC1AB25C-F576-4EDD-82B7-6855F2E14B42}">
      <dgm:prSet/>
      <dgm:spPr/>
      <dgm:t>
        <a:bodyPr/>
        <a:lstStyle/>
        <a:p>
          <a:endParaRPr lang="ru-RU"/>
        </a:p>
      </dgm:t>
    </dgm:pt>
    <dgm:pt modelId="{CCD9767A-D6A7-4BDD-8266-65E74D437622}" type="pres">
      <dgm:prSet presAssocID="{E6B3EC61-D9EF-48D4-8061-F5D6B9677A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EBEE39-C652-4905-85DB-D6AA8E325EFF}" type="pres">
      <dgm:prSet presAssocID="{43CF98EB-509A-460E-B7E7-378893373BF5}" presName="hierRoot1" presStyleCnt="0"/>
      <dgm:spPr/>
    </dgm:pt>
    <dgm:pt modelId="{3A0BC81E-979A-420C-AFF9-8F8AA2C2F751}" type="pres">
      <dgm:prSet presAssocID="{43CF98EB-509A-460E-B7E7-378893373BF5}" presName="composite" presStyleCnt="0"/>
      <dgm:spPr/>
    </dgm:pt>
    <dgm:pt modelId="{B3D3C83C-46F2-4971-979E-91DD1277CB2A}" type="pres">
      <dgm:prSet presAssocID="{43CF98EB-509A-460E-B7E7-378893373BF5}" presName="background" presStyleLbl="node0" presStyleIdx="0" presStyleCnt="1"/>
      <dgm:spPr/>
    </dgm:pt>
    <dgm:pt modelId="{764CF192-FE70-4C78-9118-9B13E8118F48}" type="pres">
      <dgm:prSet presAssocID="{43CF98EB-509A-460E-B7E7-378893373BF5}" presName="text" presStyleLbl="fgAcc0" presStyleIdx="0" presStyleCnt="1" custScaleX="451968" custScaleY="65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F9477B-5256-4918-A82E-1BE4DEF2AF97}" type="pres">
      <dgm:prSet presAssocID="{43CF98EB-509A-460E-B7E7-378893373BF5}" presName="hierChild2" presStyleCnt="0"/>
      <dgm:spPr/>
    </dgm:pt>
    <dgm:pt modelId="{A265B20D-CBED-49E7-956D-A375625A1EAF}" type="pres">
      <dgm:prSet presAssocID="{5F0711B2-E50E-4904-B224-B11EAC948C46}" presName="Name10" presStyleLbl="parChTrans1D2" presStyleIdx="0" presStyleCnt="6"/>
      <dgm:spPr/>
      <dgm:t>
        <a:bodyPr/>
        <a:lstStyle/>
        <a:p>
          <a:endParaRPr lang="ru-RU"/>
        </a:p>
      </dgm:t>
    </dgm:pt>
    <dgm:pt modelId="{35211B6D-68A2-4E18-BFA1-D3FCA26B1CE0}" type="pres">
      <dgm:prSet presAssocID="{314B8605-5A88-4D8A-BD75-E92B5AED8BF3}" presName="hierRoot2" presStyleCnt="0"/>
      <dgm:spPr/>
    </dgm:pt>
    <dgm:pt modelId="{1BDC1804-5120-44C8-B5A1-EC8EEE456999}" type="pres">
      <dgm:prSet presAssocID="{314B8605-5A88-4D8A-BD75-E92B5AED8BF3}" presName="composite2" presStyleCnt="0"/>
      <dgm:spPr/>
    </dgm:pt>
    <dgm:pt modelId="{4F59378B-4779-4FBF-BD37-40580BBB1241}" type="pres">
      <dgm:prSet presAssocID="{314B8605-5A88-4D8A-BD75-E92B5AED8BF3}" presName="background2" presStyleLbl="node2" presStyleIdx="0" presStyleCnt="6"/>
      <dgm:spPr>
        <a:solidFill>
          <a:srgbClr val="94A16B"/>
        </a:solidFill>
      </dgm:spPr>
    </dgm:pt>
    <dgm:pt modelId="{A77FFF24-E74A-4D94-9E52-A5A8DE7C3B29}" type="pres">
      <dgm:prSet presAssocID="{314B8605-5A88-4D8A-BD75-E92B5AED8BF3}" presName="text2" presStyleLbl="fgAcc2" presStyleIdx="0" presStyleCnt="6" custScaleX="138072" custScaleY="38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8DF12B-32F4-4433-B5F3-CFB4A4386E32}" type="pres">
      <dgm:prSet presAssocID="{314B8605-5A88-4D8A-BD75-E92B5AED8BF3}" presName="hierChild3" presStyleCnt="0"/>
      <dgm:spPr/>
    </dgm:pt>
    <dgm:pt modelId="{BCE7D104-56EB-40AD-9A14-8F32A979498F}" type="pres">
      <dgm:prSet presAssocID="{4CAFB50D-D0DF-43D1-9B92-546815DA9BE7}" presName="Name10" presStyleLbl="parChTrans1D2" presStyleIdx="1" presStyleCnt="6"/>
      <dgm:spPr/>
      <dgm:t>
        <a:bodyPr/>
        <a:lstStyle/>
        <a:p>
          <a:endParaRPr lang="ru-RU"/>
        </a:p>
      </dgm:t>
    </dgm:pt>
    <dgm:pt modelId="{AD9CC776-B3FF-48A3-8CF7-B46F9420081D}" type="pres">
      <dgm:prSet presAssocID="{9CF7D141-DF18-465E-B1EB-BC7386B71EF1}" presName="hierRoot2" presStyleCnt="0"/>
      <dgm:spPr/>
    </dgm:pt>
    <dgm:pt modelId="{091EBEF6-4118-4A79-BCAE-074978CC6FCA}" type="pres">
      <dgm:prSet presAssocID="{9CF7D141-DF18-465E-B1EB-BC7386B71EF1}" presName="composite2" presStyleCnt="0"/>
      <dgm:spPr/>
    </dgm:pt>
    <dgm:pt modelId="{952C5D43-91F2-4635-B59B-3F83310AC49F}" type="pres">
      <dgm:prSet presAssocID="{9CF7D141-DF18-465E-B1EB-BC7386B71EF1}" presName="background2" presStyleLbl="node2" presStyleIdx="1" presStyleCnt="6"/>
      <dgm:spPr>
        <a:solidFill>
          <a:srgbClr val="F8EC92"/>
        </a:solidFill>
      </dgm:spPr>
    </dgm:pt>
    <dgm:pt modelId="{708839AA-7AEF-4344-94A1-22DECCCF2656}" type="pres">
      <dgm:prSet presAssocID="{9CF7D141-DF18-465E-B1EB-BC7386B71EF1}" presName="text2" presStyleLbl="fgAcc2" presStyleIdx="1" presStyleCnt="6" custScaleX="91676" custScaleY="38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23821C-3DBE-402E-A27E-58683DFC96E0}" type="pres">
      <dgm:prSet presAssocID="{9CF7D141-DF18-465E-B1EB-BC7386B71EF1}" presName="hierChild3" presStyleCnt="0"/>
      <dgm:spPr/>
    </dgm:pt>
    <dgm:pt modelId="{57CF8DD5-DD84-4FF7-9A27-E1E3FCA6AE3D}" type="pres">
      <dgm:prSet presAssocID="{60F44F58-56F0-40E3-961F-A4109BBC67DB}" presName="Name10" presStyleLbl="parChTrans1D2" presStyleIdx="2" presStyleCnt="6"/>
      <dgm:spPr/>
      <dgm:t>
        <a:bodyPr/>
        <a:lstStyle/>
        <a:p>
          <a:endParaRPr lang="ru-RU"/>
        </a:p>
      </dgm:t>
    </dgm:pt>
    <dgm:pt modelId="{B583B707-B33A-45B0-B0BA-096EF8648E30}" type="pres">
      <dgm:prSet presAssocID="{8AB45C1C-F553-4223-8D33-2652E581849E}" presName="hierRoot2" presStyleCnt="0"/>
      <dgm:spPr/>
    </dgm:pt>
    <dgm:pt modelId="{15238E5C-D080-4604-921D-DA94A467DB8F}" type="pres">
      <dgm:prSet presAssocID="{8AB45C1C-F553-4223-8D33-2652E581849E}" presName="composite2" presStyleCnt="0"/>
      <dgm:spPr/>
    </dgm:pt>
    <dgm:pt modelId="{C3319CD4-165E-4F4C-9D28-1E3EAA4E6A65}" type="pres">
      <dgm:prSet presAssocID="{8AB45C1C-F553-4223-8D33-2652E581849E}" presName="background2" presStyleLbl="node2" presStyleIdx="2" presStyleCnt="6"/>
      <dgm:spPr>
        <a:solidFill>
          <a:srgbClr val="2CE02C"/>
        </a:solidFill>
      </dgm:spPr>
    </dgm:pt>
    <dgm:pt modelId="{8F17E7A4-B053-443E-B033-A5B4E4603D8E}" type="pres">
      <dgm:prSet presAssocID="{8AB45C1C-F553-4223-8D33-2652E581849E}" presName="text2" presStyleLbl="fgAcc2" presStyleIdx="2" presStyleCnt="6" custScaleX="97217" custScaleY="36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ACD7BC-27B8-4BFB-A163-C29E818B439B}" type="pres">
      <dgm:prSet presAssocID="{8AB45C1C-F553-4223-8D33-2652E581849E}" presName="hierChild3" presStyleCnt="0"/>
      <dgm:spPr/>
    </dgm:pt>
    <dgm:pt modelId="{3090145C-B8C0-49DB-9388-784E58ABA958}" type="pres">
      <dgm:prSet presAssocID="{AB05FC9D-6557-4EE6-A955-C004276D4962}" presName="Name10" presStyleLbl="parChTrans1D2" presStyleIdx="3" presStyleCnt="6"/>
      <dgm:spPr/>
      <dgm:t>
        <a:bodyPr/>
        <a:lstStyle/>
        <a:p>
          <a:endParaRPr lang="ru-RU"/>
        </a:p>
      </dgm:t>
    </dgm:pt>
    <dgm:pt modelId="{AD201C20-DB4A-4112-A9AD-733506385732}" type="pres">
      <dgm:prSet presAssocID="{4D9E59A4-67DC-4523-B51A-0015F7803561}" presName="hierRoot2" presStyleCnt="0"/>
      <dgm:spPr/>
    </dgm:pt>
    <dgm:pt modelId="{35B457F7-EA33-4294-A888-CE658CBA3D03}" type="pres">
      <dgm:prSet presAssocID="{4D9E59A4-67DC-4523-B51A-0015F7803561}" presName="composite2" presStyleCnt="0"/>
      <dgm:spPr/>
    </dgm:pt>
    <dgm:pt modelId="{2E4C4B5A-F187-4EB6-9714-BBA3932C4C20}" type="pres">
      <dgm:prSet presAssocID="{4D9E59A4-67DC-4523-B51A-0015F7803561}" presName="background2" presStyleLbl="node2" presStyleIdx="3" presStyleCnt="6"/>
      <dgm:spPr>
        <a:solidFill>
          <a:srgbClr val="FFC000"/>
        </a:solidFill>
      </dgm:spPr>
    </dgm:pt>
    <dgm:pt modelId="{EF8C9355-BF11-4910-80EF-53E06CAA42F3}" type="pres">
      <dgm:prSet presAssocID="{4D9E59A4-67DC-4523-B51A-0015F7803561}" presName="text2" presStyleLbl="fgAcc2" presStyleIdx="3" presStyleCnt="6" custScaleX="98675" custScaleY="373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4BB32-E498-4E1E-9DE1-15225563A00A}" type="pres">
      <dgm:prSet presAssocID="{4D9E59A4-67DC-4523-B51A-0015F7803561}" presName="hierChild3" presStyleCnt="0"/>
      <dgm:spPr/>
    </dgm:pt>
    <dgm:pt modelId="{573D8C50-8005-433A-9CA5-54A24A83FF01}" type="pres">
      <dgm:prSet presAssocID="{FA2D1EA0-990B-458F-8496-E0F37DAA8089}" presName="Name10" presStyleLbl="parChTrans1D2" presStyleIdx="4" presStyleCnt="6"/>
      <dgm:spPr/>
      <dgm:t>
        <a:bodyPr/>
        <a:lstStyle/>
        <a:p>
          <a:endParaRPr lang="ru-RU"/>
        </a:p>
      </dgm:t>
    </dgm:pt>
    <dgm:pt modelId="{BB869C65-E421-4323-9922-49B5A9E1EB34}" type="pres">
      <dgm:prSet presAssocID="{892872EC-705B-4798-94F5-E7B4D2413534}" presName="hierRoot2" presStyleCnt="0"/>
      <dgm:spPr/>
    </dgm:pt>
    <dgm:pt modelId="{755E02E8-A87B-4EE9-B1C4-C4A34AE900D7}" type="pres">
      <dgm:prSet presAssocID="{892872EC-705B-4798-94F5-E7B4D2413534}" presName="composite2" presStyleCnt="0"/>
      <dgm:spPr/>
    </dgm:pt>
    <dgm:pt modelId="{733F179B-B399-4C70-9D3F-8358B33A2B5F}" type="pres">
      <dgm:prSet presAssocID="{892872EC-705B-4798-94F5-E7B4D2413534}" presName="background2" presStyleLbl="node2" presStyleIdx="4" presStyleCnt="6"/>
      <dgm:spPr>
        <a:solidFill>
          <a:srgbClr val="955CEA"/>
        </a:solidFill>
      </dgm:spPr>
    </dgm:pt>
    <dgm:pt modelId="{E502FCD3-D437-4ECF-B196-0727EA4FE802}" type="pres">
      <dgm:prSet presAssocID="{892872EC-705B-4798-94F5-E7B4D2413534}" presName="text2" presStyleLbl="fgAcc2" presStyleIdx="4" presStyleCnt="6" custScaleX="93502" custScaleY="48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51B205-24F5-4A9B-B8BC-DB6975FD5839}" type="pres">
      <dgm:prSet presAssocID="{892872EC-705B-4798-94F5-E7B4D2413534}" presName="hierChild3" presStyleCnt="0"/>
      <dgm:spPr/>
    </dgm:pt>
    <dgm:pt modelId="{602759D3-DB93-4185-B952-E360E1CCB595}" type="pres">
      <dgm:prSet presAssocID="{A54408CD-6E8E-4445-BBA1-702AE43B515C}" presName="Name10" presStyleLbl="parChTrans1D2" presStyleIdx="5" presStyleCnt="6"/>
      <dgm:spPr/>
      <dgm:t>
        <a:bodyPr/>
        <a:lstStyle/>
        <a:p>
          <a:endParaRPr lang="ru-RU"/>
        </a:p>
      </dgm:t>
    </dgm:pt>
    <dgm:pt modelId="{4C505635-B6E5-43CD-A700-26AEA2741BAE}" type="pres">
      <dgm:prSet presAssocID="{F5C782CD-24B6-4117-AE43-B9313CBA62F4}" presName="hierRoot2" presStyleCnt="0"/>
      <dgm:spPr/>
    </dgm:pt>
    <dgm:pt modelId="{46CB3773-27F8-4F7B-A0A9-939D64BF2504}" type="pres">
      <dgm:prSet presAssocID="{F5C782CD-24B6-4117-AE43-B9313CBA62F4}" presName="composite2" presStyleCnt="0"/>
      <dgm:spPr/>
    </dgm:pt>
    <dgm:pt modelId="{818F1D99-86FB-4BA1-A94F-9B492FA4E646}" type="pres">
      <dgm:prSet presAssocID="{F5C782CD-24B6-4117-AE43-B9313CBA62F4}" presName="background2" presStyleLbl="node2" presStyleIdx="5" presStyleCnt="6"/>
      <dgm:spPr>
        <a:solidFill>
          <a:srgbClr val="FF0000"/>
        </a:solidFill>
      </dgm:spPr>
    </dgm:pt>
    <dgm:pt modelId="{D9617810-0AE7-4439-84A0-B3F6D2F71228}" type="pres">
      <dgm:prSet presAssocID="{F5C782CD-24B6-4117-AE43-B9313CBA62F4}" presName="text2" presStyleLbl="fgAcc2" presStyleIdx="5" presStyleCnt="6" custScaleX="133421" custScaleY="49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54F83A-4B4B-4EA7-BEF4-1B1920502204}" type="pres">
      <dgm:prSet presAssocID="{F5C782CD-24B6-4117-AE43-B9313CBA62F4}" presName="hierChild3" presStyleCnt="0"/>
      <dgm:spPr/>
    </dgm:pt>
  </dgm:ptLst>
  <dgm:cxnLst>
    <dgm:cxn modelId="{5BFE9C6B-07D9-4496-98D4-0CE4B796DC77}" srcId="{43CF98EB-509A-460E-B7E7-378893373BF5}" destId="{892872EC-705B-4798-94F5-E7B4D2413534}" srcOrd="4" destOrd="0" parTransId="{FA2D1EA0-990B-458F-8496-E0F37DAA8089}" sibTransId="{3C0142E5-5411-4C29-A96B-EEDD9D581B08}"/>
    <dgm:cxn modelId="{66B0E07A-9D27-48F8-AD2E-0BB863EBBA9F}" type="presOf" srcId="{314B8605-5A88-4D8A-BD75-E92B5AED8BF3}" destId="{A77FFF24-E74A-4D94-9E52-A5A8DE7C3B29}" srcOrd="0" destOrd="0" presId="urn:microsoft.com/office/officeart/2005/8/layout/hierarchy1"/>
    <dgm:cxn modelId="{89A68694-C136-4221-8262-02D08E249E0B}" srcId="{43CF98EB-509A-460E-B7E7-378893373BF5}" destId="{4D9E59A4-67DC-4523-B51A-0015F7803561}" srcOrd="3" destOrd="0" parTransId="{AB05FC9D-6557-4EE6-A955-C004276D4962}" sibTransId="{8BA1FC06-4112-4C48-8F75-70C522A52467}"/>
    <dgm:cxn modelId="{E4A0E878-E48D-4D6F-9A79-2845F28EA61C}" type="presOf" srcId="{4D9E59A4-67DC-4523-B51A-0015F7803561}" destId="{EF8C9355-BF11-4910-80EF-53E06CAA42F3}" srcOrd="0" destOrd="0" presId="urn:microsoft.com/office/officeart/2005/8/layout/hierarchy1"/>
    <dgm:cxn modelId="{68AB6278-8E0C-4D84-A004-674FA55982FD}" type="presOf" srcId="{43CF98EB-509A-460E-B7E7-378893373BF5}" destId="{764CF192-FE70-4C78-9118-9B13E8118F48}" srcOrd="0" destOrd="0" presId="urn:microsoft.com/office/officeart/2005/8/layout/hierarchy1"/>
    <dgm:cxn modelId="{F9F2901F-69F6-4118-BE9F-106D236445B2}" type="presOf" srcId="{60F44F58-56F0-40E3-961F-A4109BBC67DB}" destId="{57CF8DD5-DD84-4FF7-9A27-E1E3FCA6AE3D}" srcOrd="0" destOrd="0" presId="urn:microsoft.com/office/officeart/2005/8/layout/hierarchy1"/>
    <dgm:cxn modelId="{193E9094-4CDF-4CA2-B4EC-9057704F91B6}" type="presOf" srcId="{892872EC-705B-4798-94F5-E7B4D2413534}" destId="{E502FCD3-D437-4ECF-B196-0727EA4FE802}" srcOrd="0" destOrd="0" presId="urn:microsoft.com/office/officeart/2005/8/layout/hierarchy1"/>
    <dgm:cxn modelId="{12BE6AAD-0709-4E9D-9C4B-404D811667FD}" type="presOf" srcId="{E6B3EC61-D9EF-48D4-8061-F5D6B9677A67}" destId="{CCD9767A-D6A7-4BDD-8266-65E74D437622}" srcOrd="0" destOrd="0" presId="urn:microsoft.com/office/officeart/2005/8/layout/hierarchy1"/>
    <dgm:cxn modelId="{DEF00927-1E3C-4A63-BDA6-DEDE6006303B}" type="presOf" srcId="{FA2D1EA0-990B-458F-8496-E0F37DAA8089}" destId="{573D8C50-8005-433A-9CA5-54A24A83FF01}" srcOrd="0" destOrd="0" presId="urn:microsoft.com/office/officeart/2005/8/layout/hierarchy1"/>
    <dgm:cxn modelId="{417F587E-369E-4223-962F-820A18B4A0DD}" srcId="{43CF98EB-509A-460E-B7E7-378893373BF5}" destId="{314B8605-5A88-4D8A-BD75-E92B5AED8BF3}" srcOrd="0" destOrd="0" parTransId="{5F0711B2-E50E-4904-B224-B11EAC948C46}" sibTransId="{1800F206-A2F8-42D1-8A9E-85B5B6BE1DE1}"/>
    <dgm:cxn modelId="{0E3E426C-E1BC-4CE6-BC0F-B0BC8904CD73}" srcId="{E6B3EC61-D9EF-48D4-8061-F5D6B9677A67}" destId="{43CF98EB-509A-460E-B7E7-378893373BF5}" srcOrd="0" destOrd="0" parTransId="{29BEFACA-933C-477E-A258-105DCF356F1C}" sibTransId="{BF459500-55A1-4E08-81F2-48156539DDC5}"/>
    <dgm:cxn modelId="{21B4EA62-0583-4949-B368-0622D27D4012}" type="presOf" srcId="{AB05FC9D-6557-4EE6-A955-C004276D4962}" destId="{3090145C-B8C0-49DB-9388-784E58ABA958}" srcOrd="0" destOrd="0" presId="urn:microsoft.com/office/officeart/2005/8/layout/hierarchy1"/>
    <dgm:cxn modelId="{FF12CE3F-06D0-4703-982D-2293F79F1737}" type="presOf" srcId="{4CAFB50D-D0DF-43D1-9B92-546815DA9BE7}" destId="{BCE7D104-56EB-40AD-9A14-8F32A979498F}" srcOrd="0" destOrd="0" presId="urn:microsoft.com/office/officeart/2005/8/layout/hierarchy1"/>
    <dgm:cxn modelId="{2645423B-8392-477A-9991-1B71D54C1A3D}" type="presOf" srcId="{A54408CD-6E8E-4445-BBA1-702AE43B515C}" destId="{602759D3-DB93-4185-B952-E360E1CCB595}" srcOrd="0" destOrd="0" presId="urn:microsoft.com/office/officeart/2005/8/layout/hierarchy1"/>
    <dgm:cxn modelId="{34C0B456-929F-409B-B8F7-ADA81D8FD1D0}" srcId="{43CF98EB-509A-460E-B7E7-378893373BF5}" destId="{8AB45C1C-F553-4223-8D33-2652E581849E}" srcOrd="2" destOrd="0" parTransId="{60F44F58-56F0-40E3-961F-A4109BBC67DB}" sibTransId="{DC73EB99-9434-41A3-8135-6FAFF2622707}"/>
    <dgm:cxn modelId="{46C6647B-46CB-44EC-AEBD-9D8593236500}" srcId="{43CF98EB-509A-460E-B7E7-378893373BF5}" destId="{9CF7D141-DF18-465E-B1EB-BC7386B71EF1}" srcOrd="1" destOrd="0" parTransId="{4CAFB50D-D0DF-43D1-9B92-546815DA9BE7}" sibTransId="{82633D91-87A7-4A84-B62C-3103B80A57B2}"/>
    <dgm:cxn modelId="{53FD05A6-7A07-44C9-872E-A8007C9DECFD}" type="presOf" srcId="{F5C782CD-24B6-4117-AE43-B9313CBA62F4}" destId="{D9617810-0AE7-4439-84A0-B3F6D2F71228}" srcOrd="0" destOrd="0" presId="urn:microsoft.com/office/officeart/2005/8/layout/hierarchy1"/>
    <dgm:cxn modelId="{ABC76CF3-4459-425B-A59B-903B3D8EAD9A}" type="presOf" srcId="{5F0711B2-E50E-4904-B224-B11EAC948C46}" destId="{A265B20D-CBED-49E7-956D-A375625A1EAF}" srcOrd="0" destOrd="0" presId="urn:microsoft.com/office/officeart/2005/8/layout/hierarchy1"/>
    <dgm:cxn modelId="{4F72948B-62A2-4E48-9DFB-36302DC38ACD}" type="presOf" srcId="{9CF7D141-DF18-465E-B1EB-BC7386B71EF1}" destId="{708839AA-7AEF-4344-94A1-22DECCCF2656}" srcOrd="0" destOrd="0" presId="urn:microsoft.com/office/officeart/2005/8/layout/hierarchy1"/>
    <dgm:cxn modelId="{7F1B0D9B-23EB-4BD3-8AE9-E55E1B843C42}" type="presOf" srcId="{8AB45C1C-F553-4223-8D33-2652E581849E}" destId="{8F17E7A4-B053-443E-B033-A5B4E4603D8E}" srcOrd="0" destOrd="0" presId="urn:microsoft.com/office/officeart/2005/8/layout/hierarchy1"/>
    <dgm:cxn modelId="{EC1AB25C-F576-4EDD-82B7-6855F2E14B42}" srcId="{43CF98EB-509A-460E-B7E7-378893373BF5}" destId="{F5C782CD-24B6-4117-AE43-B9313CBA62F4}" srcOrd="5" destOrd="0" parTransId="{A54408CD-6E8E-4445-BBA1-702AE43B515C}" sibTransId="{33566BAC-7DB1-415C-A970-213402C9B1C5}"/>
    <dgm:cxn modelId="{36BE4AEC-626B-4C60-A070-C7D8E773F412}" type="presParOf" srcId="{CCD9767A-D6A7-4BDD-8266-65E74D437622}" destId="{A7EBEE39-C652-4905-85DB-D6AA8E325EFF}" srcOrd="0" destOrd="0" presId="urn:microsoft.com/office/officeart/2005/8/layout/hierarchy1"/>
    <dgm:cxn modelId="{DA54C63A-9E77-4B80-9B94-8CDEF780BC5A}" type="presParOf" srcId="{A7EBEE39-C652-4905-85DB-D6AA8E325EFF}" destId="{3A0BC81E-979A-420C-AFF9-8F8AA2C2F751}" srcOrd="0" destOrd="0" presId="urn:microsoft.com/office/officeart/2005/8/layout/hierarchy1"/>
    <dgm:cxn modelId="{F88786B9-D408-4382-A9B9-B7B336A1409E}" type="presParOf" srcId="{3A0BC81E-979A-420C-AFF9-8F8AA2C2F751}" destId="{B3D3C83C-46F2-4971-979E-91DD1277CB2A}" srcOrd="0" destOrd="0" presId="urn:microsoft.com/office/officeart/2005/8/layout/hierarchy1"/>
    <dgm:cxn modelId="{5525C437-D368-4DCF-A4E1-DE410EEA2751}" type="presParOf" srcId="{3A0BC81E-979A-420C-AFF9-8F8AA2C2F751}" destId="{764CF192-FE70-4C78-9118-9B13E8118F48}" srcOrd="1" destOrd="0" presId="urn:microsoft.com/office/officeart/2005/8/layout/hierarchy1"/>
    <dgm:cxn modelId="{A8E907E5-5327-4832-9596-BA5043CE9A03}" type="presParOf" srcId="{A7EBEE39-C652-4905-85DB-D6AA8E325EFF}" destId="{A0F9477B-5256-4918-A82E-1BE4DEF2AF97}" srcOrd="1" destOrd="0" presId="urn:microsoft.com/office/officeart/2005/8/layout/hierarchy1"/>
    <dgm:cxn modelId="{677A3335-9F98-4E56-9717-4E2391DFE028}" type="presParOf" srcId="{A0F9477B-5256-4918-A82E-1BE4DEF2AF97}" destId="{A265B20D-CBED-49E7-956D-A375625A1EAF}" srcOrd="0" destOrd="0" presId="urn:microsoft.com/office/officeart/2005/8/layout/hierarchy1"/>
    <dgm:cxn modelId="{D3512051-CBA1-45E6-A454-ADC2D2C5F46C}" type="presParOf" srcId="{A0F9477B-5256-4918-A82E-1BE4DEF2AF97}" destId="{35211B6D-68A2-4E18-BFA1-D3FCA26B1CE0}" srcOrd="1" destOrd="0" presId="urn:microsoft.com/office/officeart/2005/8/layout/hierarchy1"/>
    <dgm:cxn modelId="{BC8AD2E0-4CD7-45EC-92A1-54B2BBC0EA35}" type="presParOf" srcId="{35211B6D-68A2-4E18-BFA1-D3FCA26B1CE0}" destId="{1BDC1804-5120-44C8-B5A1-EC8EEE456999}" srcOrd="0" destOrd="0" presId="urn:microsoft.com/office/officeart/2005/8/layout/hierarchy1"/>
    <dgm:cxn modelId="{6D077DEC-7183-4923-A7A0-3ECDC7BE1567}" type="presParOf" srcId="{1BDC1804-5120-44C8-B5A1-EC8EEE456999}" destId="{4F59378B-4779-4FBF-BD37-40580BBB1241}" srcOrd="0" destOrd="0" presId="urn:microsoft.com/office/officeart/2005/8/layout/hierarchy1"/>
    <dgm:cxn modelId="{8D33A23A-3DC7-484E-8C9A-7F89F142C0CD}" type="presParOf" srcId="{1BDC1804-5120-44C8-B5A1-EC8EEE456999}" destId="{A77FFF24-E74A-4D94-9E52-A5A8DE7C3B29}" srcOrd="1" destOrd="0" presId="urn:microsoft.com/office/officeart/2005/8/layout/hierarchy1"/>
    <dgm:cxn modelId="{07F3025E-3461-4DC2-AADC-1D0DD36783E7}" type="presParOf" srcId="{35211B6D-68A2-4E18-BFA1-D3FCA26B1CE0}" destId="{4D8DF12B-32F4-4433-B5F3-CFB4A4386E32}" srcOrd="1" destOrd="0" presId="urn:microsoft.com/office/officeart/2005/8/layout/hierarchy1"/>
    <dgm:cxn modelId="{580E44C0-213F-4818-983C-338870F4442D}" type="presParOf" srcId="{A0F9477B-5256-4918-A82E-1BE4DEF2AF97}" destId="{BCE7D104-56EB-40AD-9A14-8F32A979498F}" srcOrd="2" destOrd="0" presId="urn:microsoft.com/office/officeart/2005/8/layout/hierarchy1"/>
    <dgm:cxn modelId="{9DF368BA-C636-4DD0-A7BC-FFB9BF385BB4}" type="presParOf" srcId="{A0F9477B-5256-4918-A82E-1BE4DEF2AF97}" destId="{AD9CC776-B3FF-48A3-8CF7-B46F9420081D}" srcOrd="3" destOrd="0" presId="urn:microsoft.com/office/officeart/2005/8/layout/hierarchy1"/>
    <dgm:cxn modelId="{BE15B3A2-F373-42C6-B55D-0DAD7BEED134}" type="presParOf" srcId="{AD9CC776-B3FF-48A3-8CF7-B46F9420081D}" destId="{091EBEF6-4118-4A79-BCAE-074978CC6FCA}" srcOrd="0" destOrd="0" presId="urn:microsoft.com/office/officeart/2005/8/layout/hierarchy1"/>
    <dgm:cxn modelId="{ADA757E6-D3D0-4C70-8DB4-CE7E64D921D3}" type="presParOf" srcId="{091EBEF6-4118-4A79-BCAE-074978CC6FCA}" destId="{952C5D43-91F2-4635-B59B-3F83310AC49F}" srcOrd="0" destOrd="0" presId="urn:microsoft.com/office/officeart/2005/8/layout/hierarchy1"/>
    <dgm:cxn modelId="{55FFA9DF-0DDA-4D24-A5D6-17D204A4C7CA}" type="presParOf" srcId="{091EBEF6-4118-4A79-BCAE-074978CC6FCA}" destId="{708839AA-7AEF-4344-94A1-22DECCCF2656}" srcOrd="1" destOrd="0" presId="urn:microsoft.com/office/officeart/2005/8/layout/hierarchy1"/>
    <dgm:cxn modelId="{A29E8C18-C75C-4F0B-BD49-1577B5C53179}" type="presParOf" srcId="{AD9CC776-B3FF-48A3-8CF7-B46F9420081D}" destId="{0E23821C-3DBE-402E-A27E-58683DFC96E0}" srcOrd="1" destOrd="0" presId="urn:microsoft.com/office/officeart/2005/8/layout/hierarchy1"/>
    <dgm:cxn modelId="{730887A8-A3B4-4062-AC54-3EEB8EEAC861}" type="presParOf" srcId="{A0F9477B-5256-4918-A82E-1BE4DEF2AF97}" destId="{57CF8DD5-DD84-4FF7-9A27-E1E3FCA6AE3D}" srcOrd="4" destOrd="0" presId="urn:microsoft.com/office/officeart/2005/8/layout/hierarchy1"/>
    <dgm:cxn modelId="{F6DFEFB3-A54F-477E-B9D1-8C77679D05D6}" type="presParOf" srcId="{A0F9477B-5256-4918-A82E-1BE4DEF2AF97}" destId="{B583B707-B33A-45B0-B0BA-096EF8648E30}" srcOrd="5" destOrd="0" presId="urn:microsoft.com/office/officeart/2005/8/layout/hierarchy1"/>
    <dgm:cxn modelId="{BBF01885-FA98-4D30-9F7E-F65320648B0D}" type="presParOf" srcId="{B583B707-B33A-45B0-B0BA-096EF8648E30}" destId="{15238E5C-D080-4604-921D-DA94A467DB8F}" srcOrd="0" destOrd="0" presId="urn:microsoft.com/office/officeart/2005/8/layout/hierarchy1"/>
    <dgm:cxn modelId="{D9540523-6F20-4505-9C57-253CAA087A1C}" type="presParOf" srcId="{15238E5C-D080-4604-921D-DA94A467DB8F}" destId="{C3319CD4-165E-4F4C-9D28-1E3EAA4E6A65}" srcOrd="0" destOrd="0" presId="urn:microsoft.com/office/officeart/2005/8/layout/hierarchy1"/>
    <dgm:cxn modelId="{19C5B6E6-9749-4B95-AA00-E97FEE91A0D4}" type="presParOf" srcId="{15238E5C-D080-4604-921D-DA94A467DB8F}" destId="{8F17E7A4-B053-443E-B033-A5B4E4603D8E}" srcOrd="1" destOrd="0" presId="urn:microsoft.com/office/officeart/2005/8/layout/hierarchy1"/>
    <dgm:cxn modelId="{AA000638-5165-43BA-B95B-CAB1B8008C06}" type="presParOf" srcId="{B583B707-B33A-45B0-B0BA-096EF8648E30}" destId="{E7ACD7BC-27B8-4BFB-A163-C29E818B439B}" srcOrd="1" destOrd="0" presId="urn:microsoft.com/office/officeart/2005/8/layout/hierarchy1"/>
    <dgm:cxn modelId="{C6F6C726-2D13-46E2-B3AB-A0246E99A07C}" type="presParOf" srcId="{A0F9477B-5256-4918-A82E-1BE4DEF2AF97}" destId="{3090145C-B8C0-49DB-9388-784E58ABA958}" srcOrd="6" destOrd="0" presId="urn:microsoft.com/office/officeart/2005/8/layout/hierarchy1"/>
    <dgm:cxn modelId="{8BF959DE-6781-471C-9747-BB495A18A1B7}" type="presParOf" srcId="{A0F9477B-5256-4918-A82E-1BE4DEF2AF97}" destId="{AD201C20-DB4A-4112-A9AD-733506385732}" srcOrd="7" destOrd="0" presId="urn:microsoft.com/office/officeart/2005/8/layout/hierarchy1"/>
    <dgm:cxn modelId="{01D046F9-1FFA-42FA-82D7-4B0ED69FB4DE}" type="presParOf" srcId="{AD201C20-DB4A-4112-A9AD-733506385732}" destId="{35B457F7-EA33-4294-A888-CE658CBA3D03}" srcOrd="0" destOrd="0" presId="urn:microsoft.com/office/officeart/2005/8/layout/hierarchy1"/>
    <dgm:cxn modelId="{4B58A835-675A-4DDD-B126-6639D6756F1B}" type="presParOf" srcId="{35B457F7-EA33-4294-A888-CE658CBA3D03}" destId="{2E4C4B5A-F187-4EB6-9714-BBA3932C4C20}" srcOrd="0" destOrd="0" presId="urn:microsoft.com/office/officeart/2005/8/layout/hierarchy1"/>
    <dgm:cxn modelId="{29CBA5F4-306A-485D-8E28-4544759C9A32}" type="presParOf" srcId="{35B457F7-EA33-4294-A888-CE658CBA3D03}" destId="{EF8C9355-BF11-4910-80EF-53E06CAA42F3}" srcOrd="1" destOrd="0" presId="urn:microsoft.com/office/officeart/2005/8/layout/hierarchy1"/>
    <dgm:cxn modelId="{96CE3C8C-7D9A-424E-95B5-4B52453FACF2}" type="presParOf" srcId="{AD201C20-DB4A-4112-A9AD-733506385732}" destId="{CF14BB32-E498-4E1E-9DE1-15225563A00A}" srcOrd="1" destOrd="0" presId="urn:microsoft.com/office/officeart/2005/8/layout/hierarchy1"/>
    <dgm:cxn modelId="{0D88F188-1E08-4FB1-B603-EFF2F9BEA17F}" type="presParOf" srcId="{A0F9477B-5256-4918-A82E-1BE4DEF2AF97}" destId="{573D8C50-8005-433A-9CA5-54A24A83FF01}" srcOrd="8" destOrd="0" presId="urn:microsoft.com/office/officeart/2005/8/layout/hierarchy1"/>
    <dgm:cxn modelId="{23791A24-37D4-4DEB-9968-D9CF159CD26C}" type="presParOf" srcId="{A0F9477B-5256-4918-A82E-1BE4DEF2AF97}" destId="{BB869C65-E421-4323-9922-49B5A9E1EB34}" srcOrd="9" destOrd="0" presId="urn:microsoft.com/office/officeart/2005/8/layout/hierarchy1"/>
    <dgm:cxn modelId="{52E0C764-C520-47CC-B23E-8026E4A1878C}" type="presParOf" srcId="{BB869C65-E421-4323-9922-49B5A9E1EB34}" destId="{755E02E8-A87B-4EE9-B1C4-C4A34AE900D7}" srcOrd="0" destOrd="0" presId="urn:microsoft.com/office/officeart/2005/8/layout/hierarchy1"/>
    <dgm:cxn modelId="{B212F5A4-F78F-41D5-B46C-1FC415501526}" type="presParOf" srcId="{755E02E8-A87B-4EE9-B1C4-C4A34AE900D7}" destId="{733F179B-B399-4C70-9D3F-8358B33A2B5F}" srcOrd="0" destOrd="0" presId="urn:microsoft.com/office/officeart/2005/8/layout/hierarchy1"/>
    <dgm:cxn modelId="{CBDA65FC-A017-4C81-90D8-994E0339B142}" type="presParOf" srcId="{755E02E8-A87B-4EE9-B1C4-C4A34AE900D7}" destId="{E502FCD3-D437-4ECF-B196-0727EA4FE802}" srcOrd="1" destOrd="0" presId="urn:microsoft.com/office/officeart/2005/8/layout/hierarchy1"/>
    <dgm:cxn modelId="{5853A930-995E-4405-A475-BD9D04C48DE3}" type="presParOf" srcId="{BB869C65-E421-4323-9922-49B5A9E1EB34}" destId="{A751B205-24F5-4A9B-B8BC-DB6975FD5839}" srcOrd="1" destOrd="0" presId="urn:microsoft.com/office/officeart/2005/8/layout/hierarchy1"/>
    <dgm:cxn modelId="{76F791DB-81D0-4EE0-9DF1-72BDED449F06}" type="presParOf" srcId="{A0F9477B-5256-4918-A82E-1BE4DEF2AF97}" destId="{602759D3-DB93-4185-B952-E360E1CCB595}" srcOrd="10" destOrd="0" presId="urn:microsoft.com/office/officeart/2005/8/layout/hierarchy1"/>
    <dgm:cxn modelId="{93B113B6-8C7A-4329-8729-9A672F173ABD}" type="presParOf" srcId="{A0F9477B-5256-4918-A82E-1BE4DEF2AF97}" destId="{4C505635-B6E5-43CD-A700-26AEA2741BAE}" srcOrd="11" destOrd="0" presId="urn:microsoft.com/office/officeart/2005/8/layout/hierarchy1"/>
    <dgm:cxn modelId="{5B3C5675-D609-4A5D-95D6-29E20B338C7D}" type="presParOf" srcId="{4C505635-B6E5-43CD-A700-26AEA2741BAE}" destId="{46CB3773-27F8-4F7B-A0A9-939D64BF2504}" srcOrd="0" destOrd="0" presId="urn:microsoft.com/office/officeart/2005/8/layout/hierarchy1"/>
    <dgm:cxn modelId="{4B4C1210-63D2-4173-8808-261C23980E2D}" type="presParOf" srcId="{46CB3773-27F8-4F7B-A0A9-939D64BF2504}" destId="{818F1D99-86FB-4BA1-A94F-9B492FA4E646}" srcOrd="0" destOrd="0" presId="urn:microsoft.com/office/officeart/2005/8/layout/hierarchy1"/>
    <dgm:cxn modelId="{494035E7-7BE8-4684-8427-CECE31720E4A}" type="presParOf" srcId="{46CB3773-27F8-4F7B-A0A9-939D64BF2504}" destId="{D9617810-0AE7-4439-84A0-B3F6D2F71228}" srcOrd="1" destOrd="0" presId="urn:microsoft.com/office/officeart/2005/8/layout/hierarchy1"/>
    <dgm:cxn modelId="{24C90DAE-A936-43D1-8715-0453F1D30020}" type="presParOf" srcId="{4C505635-B6E5-43CD-A700-26AEA2741BAE}" destId="{7B54F83A-4B4B-4EA7-BEF4-1B19205022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759D3-DB93-4185-B952-E360E1CCB595}">
      <dsp:nvSpPr>
        <dsp:cNvPr id="0" name=""/>
        <dsp:cNvSpPr/>
      </dsp:nvSpPr>
      <dsp:spPr>
        <a:xfrm>
          <a:off x="4882622" y="529620"/>
          <a:ext cx="3991984" cy="368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070"/>
              </a:lnTo>
              <a:lnTo>
                <a:pt x="3991984" y="251070"/>
              </a:lnTo>
              <a:lnTo>
                <a:pt x="3991984" y="368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D8C50-8005-433A-9CA5-54A24A83FF01}">
      <dsp:nvSpPr>
        <dsp:cNvPr id="0" name=""/>
        <dsp:cNvSpPr/>
      </dsp:nvSpPr>
      <dsp:spPr>
        <a:xfrm>
          <a:off x="4882622" y="529620"/>
          <a:ext cx="2273159" cy="368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070"/>
              </a:lnTo>
              <a:lnTo>
                <a:pt x="2273159" y="251070"/>
              </a:lnTo>
              <a:lnTo>
                <a:pt x="2273159" y="368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0145C-B8C0-49DB-9388-784E58ABA958}">
      <dsp:nvSpPr>
        <dsp:cNvPr id="0" name=""/>
        <dsp:cNvSpPr/>
      </dsp:nvSpPr>
      <dsp:spPr>
        <a:xfrm>
          <a:off x="4882622" y="529620"/>
          <a:ext cx="774414" cy="368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070"/>
              </a:lnTo>
              <a:lnTo>
                <a:pt x="774414" y="251070"/>
              </a:lnTo>
              <a:lnTo>
                <a:pt x="774414" y="368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F8DD5-DD84-4FF7-9A27-E1E3FCA6AE3D}">
      <dsp:nvSpPr>
        <dsp:cNvPr id="0" name=""/>
        <dsp:cNvSpPr/>
      </dsp:nvSpPr>
      <dsp:spPr>
        <a:xfrm>
          <a:off x="4134760" y="529620"/>
          <a:ext cx="747862" cy="368424"/>
        </a:xfrm>
        <a:custGeom>
          <a:avLst/>
          <a:gdLst/>
          <a:ahLst/>
          <a:cxnLst/>
          <a:rect l="0" t="0" r="0" b="0"/>
          <a:pathLst>
            <a:path>
              <a:moveTo>
                <a:pt x="747862" y="0"/>
              </a:moveTo>
              <a:lnTo>
                <a:pt x="747862" y="251070"/>
              </a:lnTo>
              <a:lnTo>
                <a:pt x="0" y="251070"/>
              </a:lnTo>
              <a:lnTo>
                <a:pt x="0" y="368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7D104-56EB-40AD-9A14-8F32A979498F}">
      <dsp:nvSpPr>
        <dsp:cNvPr id="0" name=""/>
        <dsp:cNvSpPr/>
      </dsp:nvSpPr>
      <dsp:spPr>
        <a:xfrm>
          <a:off x="2656815" y="529620"/>
          <a:ext cx="2225807" cy="368424"/>
        </a:xfrm>
        <a:custGeom>
          <a:avLst/>
          <a:gdLst/>
          <a:ahLst/>
          <a:cxnLst/>
          <a:rect l="0" t="0" r="0" b="0"/>
          <a:pathLst>
            <a:path>
              <a:moveTo>
                <a:pt x="2225807" y="0"/>
              </a:moveTo>
              <a:lnTo>
                <a:pt x="2225807" y="251070"/>
              </a:lnTo>
              <a:lnTo>
                <a:pt x="0" y="251070"/>
              </a:lnTo>
              <a:lnTo>
                <a:pt x="0" y="368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5B20D-CBED-49E7-956D-A375625A1EAF}">
      <dsp:nvSpPr>
        <dsp:cNvPr id="0" name=""/>
        <dsp:cNvSpPr/>
      </dsp:nvSpPr>
      <dsp:spPr>
        <a:xfrm>
          <a:off x="920097" y="529620"/>
          <a:ext cx="3962525" cy="368424"/>
        </a:xfrm>
        <a:custGeom>
          <a:avLst/>
          <a:gdLst/>
          <a:ahLst/>
          <a:cxnLst/>
          <a:rect l="0" t="0" r="0" b="0"/>
          <a:pathLst>
            <a:path>
              <a:moveTo>
                <a:pt x="3962525" y="0"/>
              </a:moveTo>
              <a:lnTo>
                <a:pt x="3962525" y="251070"/>
              </a:lnTo>
              <a:lnTo>
                <a:pt x="0" y="251070"/>
              </a:lnTo>
              <a:lnTo>
                <a:pt x="0" y="368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3C83C-46F2-4971-979E-91DD1277CB2A}">
      <dsp:nvSpPr>
        <dsp:cNvPr id="0" name=""/>
        <dsp:cNvSpPr/>
      </dsp:nvSpPr>
      <dsp:spPr>
        <a:xfrm>
          <a:off x="2019885" y="777"/>
          <a:ext cx="5725475" cy="528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CF192-FE70-4C78-9118-9B13E8118F48}">
      <dsp:nvSpPr>
        <dsp:cNvPr id="0" name=""/>
        <dsp:cNvSpPr/>
      </dsp:nvSpPr>
      <dsp:spPr>
        <a:xfrm>
          <a:off x="2160639" y="134493"/>
          <a:ext cx="5725475" cy="528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Субъекты Федерации (89)</a:t>
          </a:r>
          <a:endParaRPr lang="ru-RU" sz="2400" kern="1200" dirty="0"/>
        </a:p>
      </dsp:txBody>
      <dsp:txXfrm>
        <a:off x="2176128" y="149982"/>
        <a:ext cx="5694497" cy="497865"/>
      </dsp:txXfrm>
    </dsp:sp>
    <dsp:sp modelId="{4F59378B-4779-4FBF-BD37-40580BBB1241}">
      <dsp:nvSpPr>
        <dsp:cNvPr id="0" name=""/>
        <dsp:cNvSpPr/>
      </dsp:nvSpPr>
      <dsp:spPr>
        <a:xfrm>
          <a:off x="45557" y="898044"/>
          <a:ext cx="1749079" cy="306649"/>
        </a:xfrm>
        <a:prstGeom prst="roundRect">
          <a:avLst>
            <a:gd name="adj" fmla="val 10000"/>
          </a:avLst>
        </a:prstGeom>
        <a:solidFill>
          <a:srgbClr val="94A1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FFF24-E74A-4D94-9E52-A5A8DE7C3B29}">
      <dsp:nvSpPr>
        <dsp:cNvPr id="0" name=""/>
        <dsp:cNvSpPr/>
      </dsp:nvSpPr>
      <dsp:spPr>
        <a:xfrm>
          <a:off x="186311" y="1031761"/>
          <a:ext cx="1749079" cy="306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Административные области (48)</a:t>
          </a:r>
          <a:endParaRPr lang="ru-RU" sz="1100" kern="1200" dirty="0"/>
        </a:p>
      </dsp:txBody>
      <dsp:txXfrm>
        <a:off x="195292" y="1040742"/>
        <a:ext cx="1731117" cy="288687"/>
      </dsp:txXfrm>
    </dsp:sp>
    <dsp:sp modelId="{952C5D43-91F2-4635-B59B-3F83310AC49F}">
      <dsp:nvSpPr>
        <dsp:cNvPr id="0" name=""/>
        <dsp:cNvSpPr/>
      </dsp:nvSpPr>
      <dsp:spPr>
        <a:xfrm>
          <a:off x="2076145" y="898044"/>
          <a:ext cx="1161340" cy="307719"/>
        </a:xfrm>
        <a:prstGeom prst="roundRect">
          <a:avLst>
            <a:gd name="adj" fmla="val 10000"/>
          </a:avLst>
        </a:prstGeom>
        <a:solidFill>
          <a:srgbClr val="F8EC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839AA-7AEF-4344-94A1-22DECCCF2656}">
      <dsp:nvSpPr>
        <dsp:cNvPr id="0" name=""/>
        <dsp:cNvSpPr/>
      </dsp:nvSpPr>
      <dsp:spPr>
        <a:xfrm>
          <a:off x="2216899" y="1031761"/>
          <a:ext cx="1161340" cy="30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Края (9)</a:t>
          </a:r>
          <a:endParaRPr lang="ru-RU" sz="1100" kern="1200" dirty="0"/>
        </a:p>
      </dsp:txBody>
      <dsp:txXfrm>
        <a:off x="2225912" y="1040774"/>
        <a:ext cx="1143314" cy="289693"/>
      </dsp:txXfrm>
    </dsp:sp>
    <dsp:sp modelId="{C3319CD4-165E-4F4C-9D28-1E3EAA4E6A65}">
      <dsp:nvSpPr>
        <dsp:cNvPr id="0" name=""/>
        <dsp:cNvSpPr/>
      </dsp:nvSpPr>
      <dsp:spPr>
        <a:xfrm>
          <a:off x="3518994" y="898044"/>
          <a:ext cx="1231533" cy="292378"/>
        </a:xfrm>
        <a:prstGeom prst="roundRect">
          <a:avLst>
            <a:gd name="adj" fmla="val 10000"/>
          </a:avLst>
        </a:prstGeom>
        <a:solidFill>
          <a:srgbClr val="2CE0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7E7A4-B053-443E-B033-A5B4E4603D8E}">
      <dsp:nvSpPr>
        <dsp:cNvPr id="0" name=""/>
        <dsp:cNvSpPr/>
      </dsp:nvSpPr>
      <dsp:spPr>
        <a:xfrm>
          <a:off x="3659748" y="1031761"/>
          <a:ext cx="1231533" cy="292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Республики (24)</a:t>
          </a:r>
          <a:endParaRPr lang="ru-RU" sz="1100" kern="1200" dirty="0"/>
        </a:p>
      </dsp:txBody>
      <dsp:txXfrm>
        <a:off x="3668311" y="1040324"/>
        <a:ext cx="1214407" cy="275252"/>
      </dsp:txXfrm>
    </dsp:sp>
    <dsp:sp modelId="{2E4C4B5A-F187-4EB6-9714-BBA3932C4C20}">
      <dsp:nvSpPr>
        <dsp:cNvPr id="0" name=""/>
        <dsp:cNvSpPr/>
      </dsp:nvSpPr>
      <dsp:spPr>
        <a:xfrm>
          <a:off x="5032035" y="898044"/>
          <a:ext cx="1250002" cy="30027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9355-BF11-4910-80EF-53E06CAA42F3}">
      <dsp:nvSpPr>
        <dsp:cNvPr id="0" name=""/>
        <dsp:cNvSpPr/>
      </dsp:nvSpPr>
      <dsp:spPr>
        <a:xfrm>
          <a:off x="5172789" y="1031761"/>
          <a:ext cx="1250002" cy="300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Автономные округа (4)</a:t>
          </a:r>
          <a:endParaRPr lang="ru-RU" sz="1100" kern="1200" dirty="0"/>
        </a:p>
      </dsp:txBody>
      <dsp:txXfrm>
        <a:off x="5181584" y="1040556"/>
        <a:ext cx="1232412" cy="282688"/>
      </dsp:txXfrm>
    </dsp:sp>
    <dsp:sp modelId="{733F179B-B399-4C70-9D3F-8358B33A2B5F}">
      <dsp:nvSpPr>
        <dsp:cNvPr id="0" name=""/>
        <dsp:cNvSpPr/>
      </dsp:nvSpPr>
      <dsp:spPr>
        <a:xfrm>
          <a:off x="6563546" y="898044"/>
          <a:ext cx="1184471" cy="386631"/>
        </a:xfrm>
        <a:prstGeom prst="roundRect">
          <a:avLst>
            <a:gd name="adj" fmla="val 10000"/>
          </a:avLst>
        </a:prstGeom>
        <a:solidFill>
          <a:srgbClr val="955C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2FCD3-D437-4ECF-B196-0727EA4FE802}">
      <dsp:nvSpPr>
        <dsp:cNvPr id="0" name=""/>
        <dsp:cNvSpPr/>
      </dsp:nvSpPr>
      <dsp:spPr>
        <a:xfrm>
          <a:off x="6704301" y="1031761"/>
          <a:ext cx="1184471" cy="386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Автономная область (1)</a:t>
          </a:r>
          <a:endParaRPr lang="ru-RU" sz="1100" kern="1200" dirty="0"/>
        </a:p>
      </dsp:txBody>
      <dsp:txXfrm>
        <a:off x="6715625" y="1043085"/>
        <a:ext cx="1161823" cy="363983"/>
      </dsp:txXfrm>
    </dsp:sp>
    <dsp:sp modelId="{818F1D99-86FB-4BA1-A94F-9B492FA4E646}">
      <dsp:nvSpPr>
        <dsp:cNvPr id="0" name=""/>
        <dsp:cNvSpPr/>
      </dsp:nvSpPr>
      <dsp:spPr>
        <a:xfrm>
          <a:off x="8029527" y="898044"/>
          <a:ext cx="1690160" cy="39622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17810-0AE7-4439-84A0-B3F6D2F71228}">
      <dsp:nvSpPr>
        <dsp:cNvPr id="0" name=""/>
        <dsp:cNvSpPr/>
      </dsp:nvSpPr>
      <dsp:spPr>
        <a:xfrm>
          <a:off x="8170281" y="1031761"/>
          <a:ext cx="1690160" cy="396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Города федерального значения (3)</a:t>
          </a:r>
          <a:endParaRPr lang="ru-RU" sz="1100" kern="1200" dirty="0"/>
        </a:p>
      </dsp:txBody>
      <dsp:txXfrm>
        <a:off x="8181886" y="1043366"/>
        <a:ext cx="1666950" cy="37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1BB-D3D9-416F-9AC6-BF31C69BF112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2AD3-719F-43D3-AB77-DBE400924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1BB-D3D9-416F-9AC6-BF31C69BF112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2AD3-719F-43D3-AB77-DBE400924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1BB-D3D9-416F-9AC6-BF31C69BF112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2AD3-719F-43D3-AB77-DBE400924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1BB-D3D9-416F-9AC6-BF31C69BF112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2AD3-719F-43D3-AB77-DBE400924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1BB-D3D9-416F-9AC6-BF31C69BF112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2AD3-719F-43D3-AB77-DBE400924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1BB-D3D9-416F-9AC6-BF31C69BF112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2AD3-719F-43D3-AB77-DBE400924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1BB-D3D9-416F-9AC6-BF31C69BF112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2AD3-719F-43D3-AB77-DBE400924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1BB-D3D9-416F-9AC6-BF31C69BF112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2AD3-719F-43D3-AB77-DBE400924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1BB-D3D9-416F-9AC6-BF31C69BF112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2AD3-719F-43D3-AB77-DBE400924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1BB-D3D9-416F-9AC6-BF31C69BF112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2AD3-719F-43D3-AB77-DBE400924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1BB-D3D9-416F-9AC6-BF31C69BF112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2AD3-719F-43D3-AB77-DBE400924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7F1BB-D3D9-416F-9AC6-BF31C69BF112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92AD3-719F-43D3-AB77-DBE400924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3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11" Type="http://schemas.openxmlformats.org/officeDocument/2006/relationships/image" Target="../media/image58.png"/><Relationship Id="rId5" Type="http://schemas.openxmlformats.org/officeDocument/2006/relationships/image" Target="../media/image52.gif"/><Relationship Id="rId15" Type="http://schemas.openxmlformats.org/officeDocument/2006/relationships/image" Target="../media/image62.gif"/><Relationship Id="rId10" Type="http://schemas.openxmlformats.org/officeDocument/2006/relationships/image" Target="../media/image57.png"/><Relationship Id="rId4" Type="http://schemas.openxmlformats.org/officeDocument/2006/relationships/image" Target="../media/image51.gif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3844" y="2928934"/>
            <a:ext cx="8915400" cy="32861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Первенство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по скоростной сборке </a:t>
            </a:r>
            <a:r>
              <a:rPr lang="ru-RU" b="1" dirty="0" err="1" smtClean="0">
                <a:solidFill>
                  <a:srgbClr val="C00000"/>
                </a:solidFill>
              </a:rPr>
              <a:t>спилс-карт</a:t>
            </a:r>
            <a:r>
              <a:rPr lang="ru-RU" b="1" dirty="0" smtClean="0">
                <a:solidFill>
                  <a:srgbClr val="C00000"/>
                </a:solidFill>
              </a:rPr>
              <a:t> Кировской области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Российской Федерации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48" y="357166"/>
            <a:ext cx="37147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190" y="357166"/>
            <a:ext cx="3714776" cy="258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4291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700" b="1" dirty="0" smtClean="0"/>
              <a:t>	Субъекты Российской Федерации – края</a:t>
            </a:r>
            <a:endParaRPr lang="ru-RU" b="1" dirty="0"/>
          </a:p>
        </p:txBody>
      </p:sp>
      <p:pic>
        <p:nvPicPr>
          <p:cNvPr id="6" name="Picture 2" descr="https://xn--66-6kcqfqupzggi.xn--p1ai/wp-content/uploads/2016/01/Russia-map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54087" cy="6429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8092" y="857232"/>
          <a:ext cx="5310190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28958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Алтайский край (Барнаул)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Камчатский край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(Петропавловск-Камчатский)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Хабаровский край (Хабаровск)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Краснодарский край (Краснодар)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Красноярский край (Красноярск)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Пермский край (Пермь)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Приморский край (Владивосток)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Ставропольский край (Ставрополь)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Забайкальский край (Чита)</a:t>
                      </a:r>
                      <a:endParaRPr lang="ru-RU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ru-RU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4" y="2336427"/>
            <a:ext cx="8373144" cy="4501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906000" cy="10001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Субъекты Российской Федерации – автономные округа, автономная область, города федерального значения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s://xn--66-6kcqfqupzggi.xn--p1ai/wp-content/uploads/2016/01/Russia-map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54087" cy="6429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6654" y="785794"/>
            <a:ext cx="951911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dirty="0" smtClean="0"/>
              <a:t>Автономные округа: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Ненецкий (Нарьян-Мар)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Ханты-Мансийский (Ханты-Мансийск)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Чукотский (Анадырь)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Ямало-Ненецкий (Салехард)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/>
            <a:r>
              <a:rPr lang="ru-RU" sz="1600" dirty="0" smtClean="0"/>
              <a:t>Автономная область:</a:t>
            </a:r>
          </a:p>
          <a:p>
            <a:pPr marL="342900" indent="-342900"/>
            <a:r>
              <a:rPr lang="ru-RU" sz="1600" dirty="0" smtClean="0"/>
              <a:t>А. Еврейская (Биробиджан)</a:t>
            </a:r>
            <a:endParaRPr lang="ru-RU" sz="1600" dirty="0"/>
          </a:p>
          <a:p>
            <a:pPr marL="342900" indent="-342900">
              <a:buAutoNum type="arabicPeriod"/>
            </a:pPr>
            <a:endParaRPr lang="ru-RU" sz="1600" dirty="0" smtClean="0"/>
          </a:p>
          <a:p>
            <a:endParaRPr lang="ru-RU" sz="800" dirty="0"/>
          </a:p>
          <a:p>
            <a:r>
              <a:rPr lang="ru-RU" sz="1600" dirty="0" smtClean="0"/>
              <a:t>Города федерального значения: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 Москва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 Санкт-Петербург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 Севастополь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88" y="2564904"/>
            <a:ext cx="7985512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906000" cy="6429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Федеральные</a:t>
            </a:r>
            <a:r>
              <a:rPr kumimoji="0" lang="ru-RU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округа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Российской Федерации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s://xn--66-6kcqfqupzggi.xn--p1ai/wp-content/uploads/2016/01/Russia-map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54087" cy="642918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714355"/>
          <a:ext cx="2595546" cy="292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388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Центральный</a:t>
                      </a:r>
                    </a:p>
                  </a:txBody>
                  <a:tcPr marL="99060" marR="990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88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Северо-Западный</a:t>
                      </a:r>
                    </a:p>
                  </a:txBody>
                  <a:tcPr marL="99060" marR="990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88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Приволжский</a:t>
                      </a:r>
                    </a:p>
                  </a:txBody>
                  <a:tcPr marL="99060" marR="990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88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Южный</a:t>
                      </a:r>
                    </a:p>
                  </a:txBody>
                  <a:tcPr marL="99060" marR="990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88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Северо-Кавказский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88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Уральский</a:t>
                      </a:r>
                    </a:p>
                  </a:txBody>
                  <a:tcPr marL="99060" marR="990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88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Сибирский</a:t>
                      </a:r>
                    </a:p>
                  </a:txBody>
                  <a:tcPr marL="99060" marR="990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Дальневосточный</a:t>
                      </a:r>
                    </a:p>
                  </a:txBody>
                  <a:tcPr marL="99060" marR="990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480" y="714356"/>
            <a:ext cx="62250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" b="100000" l="313" r="100000">
                        <a14:foregroundMark x1="5156" y1="43631" x2="5156" y2="43631"/>
                        <a14:foregroundMark x1="11484" y1="57588" x2="11484" y2="57588"/>
                        <a14:foregroundMark x1="12812" y1="53659" x2="12812" y2="53659"/>
                        <a14:foregroundMark x1="7813" y1="69648" x2="7813" y2="69648"/>
                        <a14:foregroundMark x1="35391" y1="35637" x2="35391" y2="35637"/>
                        <a14:foregroundMark x1="10938" y1="75610" x2="10938" y2="75610"/>
                        <a14:foregroundMark x1="8359" y1="84688" x2="8359" y2="84688"/>
                        <a14:foregroundMark x1="41875" y1="18157" x2="41563" y2="18157"/>
                        <a14:foregroundMark x1="40078" y1="17615" x2="40078" y2="17615"/>
                        <a14:foregroundMark x1="42969" y1="17344" x2="42969" y2="17344"/>
                        <a14:foregroundMark x1="50391" y1="22087" x2="50391" y2="22087"/>
                        <a14:foregroundMark x1="53438" y1="27236" x2="53438" y2="27236"/>
                        <a14:foregroundMark x1="66719" y1="25203" x2="66719" y2="25203"/>
                        <a14:foregroundMark x1="68828" y1="21951" x2="68828" y2="21951"/>
                        <a14:foregroundMark x1="68750" y1="28049" x2="68750" y2="28049"/>
                        <a14:foregroundMark x1="80078" y1="7317" x2="80078" y2="7317"/>
                        <a14:foregroundMark x1="96484" y1="34959" x2="96484" y2="34959"/>
                        <a14:foregroundMark x1="97578" y1="34011" x2="97578" y2="34011"/>
                        <a14:foregroundMark x1="97344" y1="52439" x2="98125" y2="72087"/>
                        <a14:foregroundMark x1="98047" y1="55285" x2="98047" y2="55285"/>
                        <a14:foregroundMark x1="98984" y1="62060" x2="98984" y2="62060"/>
                        <a14:foregroundMark x1="98906" y1="65989" x2="98906" y2="65989"/>
                        <a14:foregroundMark x1="98594" y1="68428" x2="98594" y2="68428"/>
                        <a14:foregroundMark x1="98906" y1="73306" x2="98906" y2="73306"/>
                        <a14:foregroundMark x1="98047" y1="73306" x2="98047" y2="73306"/>
                        <a14:foregroundMark x1="83125" y1="63957" x2="83125" y2="63957"/>
                        <a14:foregroundMark x1="86484" y1="45122" x2="86484" y2="45122"/>
                        <a14:foregroundMark x1="91484" y1="32385" x2="91484" y2="32385"/>
                        <a14:backgroundMark x1="97891" y1="59214" x2="97891" y2="59214"/>
                        <a14:backgroundMark x1="97891" y1="62331" x2="97891" y2="62331"/>
                        <a14:backgroundMark x1="98047" y1="65989" x2="98047" y2="65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1926431"/>
            <a:ext cx="8553400" cy="493157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906000" cy="6429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lang="ru-RU" sz="2800" b="1" dirty="0" smtClean="0"/>
              <a:t>Государственные природные заповедники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Российской Федерации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s://xn--66-6kcqfqupzggi.xn--p1ai/wp-content/uploads/2016/01/Russia-map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54087" cy="642918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6681192" cy="6093296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ru-RU" sz="1900" dirty="0" err="1" smtClean="0"/>
              <a:t>Путоранский</a:t>
            </a:r>
            <a:r>
              <a:rPr lang="ru-RU" sz="1900" dirty="0" smtClean="0"/>
              <a:t> заповедник (Красноярский край) - </a:t>
            </a:r>
            <a:r>
              <a:rPr lang="ru-RU" sz="1200" dirty="0" smtClean="0"/>
              <a:t>расположен в пределах плато Путорана, в северо-западной части Среднесибирского плоскогорья. Создан с целью охраны </a:t>
            </a:r>
            <a:r>
              <a:rPr lang="ru-RU" sz="1200" dirty="0" err="1" smtClean="0"/>
              <a:t>горно-озёрно-таёжных</a:t>
            </a:r>
            <a:r>
              <a:rPr lang="ru-RU" sz="1200" dirty="0" smtClean="0"/>
              <a:t> </a:t>
            </a:r>
            <a:r>
              <a:rPr lang="ru-RU" sz="1200" dirty="0" err="1" smtClean="0"/>
              <a:t>ландшафтов;своеобразного</a:t>
            </a:r>
            <a:r>
              <a:rPr lang="ru-RU" sz="1200" dirty="0" smtClean="0"/>
              <a:t> растительного мира; редких видов животных; крупнейшей в мире популяции дикого северного оленя. </a:t>
            </a:r>
          </a:p>
          <a:p>
            <a:pPr>
              <a:buFont typeface="+mj-lt"/>
              <a:buAutoNum type="arabicPeriod"/>
            </a:pPr>
            <a:r>
              <a:rPr lang="ru-RU" sz="1900" dirty="0" err="1" smtClean="0"/>
              <a:t>Баргузинский</a:t>
            </a:r>
            <a:r>
              <a:rPr lang="ru-RU" sz="1900" dirty="0" smtClean="0"/>
              <a:t>  (Бурятия) - </a:t>
            </a:r>
            <a:r>
              <a:rPr lang="ru-RU" sz="1200" dirty="0" smtClean="0"/>
              <a:t>является старейшим заповедником России. Создан для сохранения и увеличения численности </a:t>
            </a:r>
            <a:r>
              <a:rPr lang="ru-RU" sz="1200" dirty="0" err="1" smtClean="0"/>
              <a:t>баргузинского</a:t>
            </a:r>
            <a:r>
              <a:rPr lang="ru-RU" sz="1200" dirty="0" smtClean="0"/>
              <a:t> соболя. </a:t>
            </a:r>
          </a:p>
          <a:p>
            <a:pPr>
              <a:buFont typeface="+mj-lt"/>
              <a:buAutoNum type="arabicPeriod"/>
            </a:pPr>
            <a:r>
              <a:rPr lang="ru-RU" sz="1900" dirty="0" err="1" smtClean="0"/>
              <a:t>Богдинско-Баскунчакский</a:t>
            </a:r>
            <a:r>
              <a:rPr lang="ru-RU" sz="1900" dirty="0" smtClean="0"/>
              <a:t> заповедник (Астраханская область) – </a:t>
            </a:r>
            <a:r>
              <a:rPr lang="ru-RU" sz="1200" dirty="0" smtClean="0"/>
              <a:t>создан с целью сохранения уникальных природных комплексов горы Большое </a:t>
            </a:r>
            <a:r>
              <a:rPr lang="ru-RU" sz="1200" dirty="0" err="1" smtClean="0"/>
              <a:t>Богдо</a:t>
            </a:r>
            <a:r>
              <a:rPr lang="ru-RU" sz="1200" dirty="0" smtClean="0"/>
              <a:t> и окрестностей озера Баскунчак. </a:t>
            </a:r>
          </a:p>
          <a:p>
            <a:pPr>
              <a:buFont typeface="+mj-lt"/>
              <a:buAutoNum type="arabicPeriod"/>
            </a:pPr>
            <a:r>
              <a:rPr lang="ru-RU" sz="1900" dirty="0" smtClean="0"/>
              <a:t>Дальневосточный морской заповедник (Приморский край) - </a:t>
            </a:r>
            <a:r>
              <a:rPr lang="ru-RU" sz="1200" dirty="0" smtClean="0"/>
              <a:t>единственный в России, 98% площади которого — акватория. Создан с целью сохранения природной среды наиболее богатого по составу морской и островной фауны и флоры залива Петра Великого Японского моря и, прежде всего, генофонда морских организмов. </a:t>
            </a:r>
          </a:p>
          <a:p>
            <a:pPr>
              <a:buFont typeface="+mj-lt"/>
              <a:buAutoNum type="arabicPeriod"/>
            </a:pPr>
            <a:r>
              <a:rPr lang="ru-RU" sz="1900" dirty="0" smtClean="0"/>
              <a:t>Катунский заповедник (республика Алтай) - </a:t>
            </a:r>
            <a:r>
              <a:rPr lang="ru-RU" sz="1200" dirty="0" smtClean="0"/>
              <a:t>создан с целью сохранения уникальных высокогорных природных комплексов и восстановления численности редких и исчезающих видов животных (снежного барса, манула, барана-аргали и других). </a:t>
            </a:r>
          </a:p>
          <a:p>
            <a:pPr>
              <a:buFont typeface="+mj-lt"/>
              <a:buAutoNum type="arabicPeriod"/>
            </a:pPr>
            <a:r>
              <a:rPr lang="ru-RU" sz="1900" dirty="0" smtClean="0"/>
              <a:t>Кивач (республика Карелия) - </a:t>
            </a:r>
            <a:r>
              <a:rPr lang="ru-RU" sz="1200" dirty="0" smtClean="0"/>
              <a:t>создан в научных, опытно-хозяйственных и культурно-просветительных целях. В центре заповедника, на участке, прилегающем к водопаду Кивач на реке Суне, выделена экскурсионная зона. Территория площадью 9 га включает в себя водопад, </a:t>
            </a:r>
            <a:r>
              <a:rPr lang="ru-RU" sz="1200" dirty="0" err="1" smtClean="0"/>
              <a:t>дендроколлекцию</a:t>
            </a:r>
            <a:r>
              <a:rPr lang="ru-RU" sz="1200" dirty="0" smtClean="0"/>
              <a:t>, музей природы, памятник воинам, погибшим на территории заповедника во время Великой Отечественной войны. </a:t>
            </a:r>
          </a:p>
          <a:p>
            <a:pPr>
              <a:buFont typeface="+mj-lt"/>
              <a:buAutoNum type="arabicPeriod"/>
            </a:pPr>
            <a:r>
              <a:rPr lang="ru-RU" sz="1900" dirty="0" smtClean="0"/>
              <a:t>Командорский заповедник (Камчатский край) – </a:t>
            </a:r>
            <a:r>
              <a:rPr lang="ru-RU" sz="1200" dirty="0" smtClean="0"/>
              <a:t>создан с целью</a:t>
            </a:r>
            <a:r>
              <a:rPr lang="ru-RU" sz="1900" dirty="0" smtClean="0"/>
              <a:t> </a:t>
            </a:r>
            <a:r>
              <a:rPr lang="ru-RU" sz="1200" dirty="0" smtClean="0"/>
              <a:t>сохранения уникальных природных комплексов и объектов Командорских островов, в том числе лежбищ морских млекопитающих, мест гнездовий морских колониальных птиц и среды их обитания; сохранения традиционного образа жизни и природопользования коренного малочисленного народа — алеутов. </a:t>
            </a:r>
          </a:p>
          <a:p>
            <a:pPr>
              <a:buFont typeface="+mj-lt"/>
              <a:buAutoNum type="arabicPeriod"/>
            </a:pPr>
            <a:r>
              <a:rPr lang="ru-RU" sz="1900" dirty="0" smtClean="0"/>
              <a:t>Лапландский заповедник (Мурманская область) – </a:t>
            </a:r>
            <a:r>
              <a:rPr lang="ru-RU" sz="1200" dirty="0" smtClean="0"/>
              <a:t>создан с целью изучения и охраны природных комплексов северной тайги, горных тундр, озёр Кольского полуострова</a:t>
            </a:r>
            <a:r>
              <a:rPr lang="ru-RU" sz="12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sz="1900" dirty="0"/>
              <a:t>Кавказский биосферный </a:t>
            </a:r>
            <a:r>
              <a:rPr lang="ru-RU" sz="1900" dirty="0" smtClean="0"/>
              <a:t>заповедник (Краснодарский край, республика Адыгея и Карачаево-Черкесская республика) - </a:t>
            </a:r>
            <a:r>
              <a:rPr lang="ru-RU" sz="1200" dirty="0" smtClean="0"/>
              <a:t>является одной из старейших охраняемых природных территорий </a:t>
            </a:r>
            <a:r>
              <a:rPr lang="ru-RU" sz="1200" dirty="0"/>
              <a:t>России, основанной почти сто лет </a:t>
            </a:r>
            <a:r>
              <a:rPr lang="ru-RU" sz="1200" dirty="0" smtClean="0"/>
              <a:t>назад с целью сохранения </a:t>
            </a:r>
            <a:r>
              <a:rPr lang="ru-RU" sz="1200" dirty="0"/>
              <a:t>популяции </a:t>
            </a:r>
            <a:r>
              <a:rPr lang="ru-RU" sz="1200" dirty="0" smtClean="0"/>
              <a:t>зубров.</a:t>
            </a:r>
          </a:p>
          <a:p>
            <a:pPr>
              <a:buFont typeface="+mj-lt"/>
              <a:buAutoNum type="arabicPeriod"/>
            </a:pPr>
            <a:r>
              <a:rPr lang="ru-RU" sz="1900" dirty="0"/>
              <a:t>Большой арктический </a:t>
            </a:r>
            <a:r>
              <a:rPr lang="ru-RU" sz="1900" dirty="0" smtClean="0"/>
              <a:t>заповедник (Красноярский край) - </a:t>
            </a:r>
            <a:r>
              <a:rPr lang="ru-RU" sz="1200" dirty="0"/>
              <a:t>р</a:t>
            </a:r>
            <a:r>
              <a:rPr lang="ru-RU" sz="1200" dirty="0" smtClean="0"/>
              <a:t>асположен на </a:t>
            </a:r>
            <a:r>
              <a:rPr lang="ru-RU" sz="1200" dirty="0"/>
              <a:t>севере полуострова Таймыр и островах Карского моря Северного Ледовитого океана. </a:t>
            </a:r>
            <a:r>
              <a:rPr lang="ru-RU" sz="1200" dirty="0" smtClean="0"/>
              <a:t>Создан с целью сохранения </a:t>
            </a:r>
            <a:r>
              <a:rPr lang="ru-RU" sz="1200" dirty="0"/>
              <a:t>и </a:t>
            </a:r>
            <a:r>
              <a:rPr lang="ru-RU" sz="1200" dirty="0" smtClean="0"/>
              <a:t>изучения </a:t>
            </a:r>
            <a:r>
              <a:rPr lang="ru-RU" sz="1200" dirty="0"/>
              <a:t>в естественном состоянии уникальных арктических экосистем, редких и исчезающих видов растений и животных северного побережья Таймыра и прилегающих островов</a:t>
            </a:r>
          </a:p>
          <a:p>
            <a:pPr marL="514350" indent="-514350">
              <a:buNone/>
            </a:pP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endParaRPr lang="ru-RU" sz="13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https://vmnews.ru/img/news/68/697e7c8b2b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58" y="5518084"/>
            <a:ext cx="2024042" cy="1339916"/>
          </a:xfrm>
          <a:prstGeom prst="rect">
            <a:avLst/>
          </a:prstGeom>
          <a:noFill/>
        </p:spPr>
      </p:pic>
      <p:pic>
        <p:nvPicPr>
          <p:cNvPr id="23556" name="Picture 4" descr="http://i.mycdn.me/i?r=AzEPZsRbOZEKgBhR0XGMT1Rk3yG6YKNSXslFGQQXQgeo-KaKTM5SRkZCeTgDn6uOy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4133" y="4572008"/>
            <a:ext cx="2071702" cy="1381809"/>
          </a:xfrm>
          <a:prstGeom prst="rect">
            <a:avLst/>
          </a:prstGeom>
          <a:noFill/>
        </p:spPr>
      </p:pic>
      <p:pic>
        <p:nvPicPr>
          <p:cNvPr id="23566" name="Picture 14" descr="https://avatars.mds.yandex.net/get-zen_doc/1781308/pub_5cfa4eab83e84200af3e1068_5cfa4f1ddb7fa500b0cd16cc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2558" y="3714752"/>
            <a:ext cx="2033442" cy="1357322"/>
          </a:xfrm>
          <a:prstGeom prst="rect">
            <a:avLst/>
          </a:prstGeom>
          <a:noFill/>
        </p:spPr>
      </p:pic>
      <p:pic>
        <p:nvPicPr>
          <p:cNvPr id="20" name="Picture 8" descr="https://pbs.twimg.com/media/DZ873RDXUAIsu_1.jpg"/>
          <p:cNvPicPr>
            <a:picLocks noChangeAspect="1" noChangeArrowheads="1"/>
          </p:cNvPicPr>
          <p:nvPr/>
        </p:nvPicPr>
        <p:blipFill>
          <a:blip r:embed="rId6" cstate="print"/>
          <a:srcRect l="6073" b="12917"/>
          <a:stretch>
            <a:fillRect/>
          </a:stretch>
        </p:blipFill>
        <p:spPr bwMode="auto">
          <a:xfrm>
            <a:off x="6584133" y="2636830"/>
            <a:ext cx="2209814" cy="1357322"/>
          </a:xfrm>
          <a:prstGeom prst="rect">
            <a:avLst/>
          </a:prstGeom>
          <a:noFill/>
        </p:spPr>
      </p:pic>
      <p:pic>
        <p:nvPicPr>
          <p:cNvPr id="21" name="Picture 12" descr="http://sova.rsh.ru/primorje/morsk_zap/img/16.jpg"/>
          <p:cNvPicPr>
            <a:picLocks noChangeAspect="1" noChangeArrowheads="1"/>
          </p:cNvPicPr>
          <p:nvPr/>
        </p:nvPicPr>
        <p:blipFill>
          <a:blip r:embed="rId7" cstate="print"/>
          <a:srcRect b="7834"/>
          <a:stretch>
            <a:fillRect/>
          </a:stretch>
        </p:blipFill>
        <p:spPr bwMode="auto">
          <a:xfrm>
            <a:off x="7691423" y="1785926"/>
            <a:ext cx="2214577" cy="1357322"/>
          </a:xfrm>
          <a:prstGeom prst="rect">
            <a:avLst/>
          </a:prstGeom>
          <a:noFill/>
        </p:spPr>
      </p:pic>
      <p:pic>
        <p:nvPicPr>
          <p:cNvPr id="22" name="Picture 10" descr="https://avatars.mds.yandex.net/get-pdb/931959/375cabf5-f62e-4192-9274-8fb613abeb15/s1200"/>
          <p:cNvPicPr>
            <a:picLocks noChangeAspect="1" noChangeArrowheads="1"/>
          </p:cNvPicPr>
          <p:nvPr/>
        </p:nvPicPr>
        <p:blipFill>
          <a:blip r:embed="rId8" cstate="print"/>
          <a:srcRect b="12443"/>
          <a:stretch>
            <a:fillRect/>
          </a:stretch>
        </p:blipFill>
        <p:spPr bwMode="auto">
          <a:xfrm>
            <a:off x="6584133" y="642918"/>
            <a:ext cx="221457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906000" cy="6429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lang="ru-RU" sz="2800" b="1" dirty="0" smtClean="0"/>
              <a:t> Национальные парки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Российской Федерации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s://xn--66-6kcqfqupzggi.xn--p1ai/wp-content/uploads/2016/01/Russia-map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54087" cy="642918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66654" y="642918"/>
            <a:ext cx="5000660" cy="6215082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1500" dirty="0" smtClean="0"/>
              <a:t>Валдайский (Новгородская область) </a:t>
            </a:r>
            <a:r>
              <a:rPr lang="ru-RU" sz="1800" dirty="0" smtClean="0"/>
              <a:t>– </a:t>
            </a:r>
            <a:r>
              <a:rPr lang="ru-RU" sz="1000" dirty="0" smtClean="0"/>
              <a:t>организован</a:t>
            </a:r>
            <a:r>
              <a:rPr lang="ru-RU" sz="1800" dirty="0" smtClean="0"/>
              <a:t> </a:t>
            </a:r>
            <a:r>
              <a:rPr lang="ru-RU" sz="1000" dirty="0" smtClean="0"/>
              <a:t>с целью сохранения уникального озёрно-лесного комплекса Валдайской возвышенности и создания условий для развития организованного отдыха в этой зоне.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1500" dirty="0"/>
              <a:t>Куршская коса  (Калининградская область) - </a:t>
            </a:r>
            <a:r>
              <a:rPr lang="ru-RU" sz="1000" dirty="0" smtClean="0"/>
              <a:t>организован с целью охраны уникальных природных комплексов Куршской косы - узкой и длинной песчаной полосы суши саблевидной формы, отделяющей </a:t>
            </a:r>
            <a:r>
              <a:rPr lang="ru-RU" sz="1000" dirty="0" err="1" smtClean="0"/>
              <a:t>Куршский</a:t>
            </a:r>
            <a:r>
              <a:rPr lang="ru-RU" sz="1000" dirty="0" smtClean="0"/>
              <a:t> залив от Балтийского моря.  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1500" dirty="0"/>
              <a:t>Ленские столбы (республика Саха-Якутия) - </a:t>
            </a:r>
            <a:r>
              <a:rPr lang="ru-RU" sz="1000" dirty="0" smtClean="0"/>
              <a:t>организован с целью сохранения природных комплексов и объектов в долинах рек Лены и Буотамы.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500" dirty="0" err="1"/>
              <a:t>Таганай</a:t>
            </a:r>
            <a:r>
              <a:rPr lang="ru-RU" sz="1500" dirty="0"/>
              <a:t> (Челябинская область)</a:t>
            </a:r>
            <a:r>
              <a:rPr lang="ru-RU" sz="1800" dirty="0" smtClean="0"/>
              <a:t> - </a:t>
            </a:r>
            <a:r>
              <a:rPr lang="ru-RU" sz="1000" dirty="0" smtClean="0"/>
              <a:t>организован с целью  сохранения природных комплексов </a:t>
            </a:r>
            <a:r>
              <a:rPr lang="ru-RU" sz="1000" dirty="0" err="1" smtClean="0"/>
              <a:t>Таганайских</a:t>
            </a:r>
            <a:r>
              <a:rPr lang="ru-RU" sz="1000" dirty="0" smtClean="0"/>
              <a:t> горных хребтов и озера Тургояк.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500" dirty="0"/>
              <a:t>Хибины (Мурманская область) </a:t>
            </a:r>
            <a:r>
              <a:rPr lang="ru-RU" sz="1800" dirty="0" smtClean="0"/>
              <a:t>- </a:t>
            </a:r>
            <a:r>
              <a:rPr lang="ru-RU" sz="1000" dirty="0" smtClean="0"/>
              <a:t>организован с целью охраны уникальных экосистем горных тундр и северной тайги Кольского полуострова, природного и историко-культурного наследия </a:t>
            </a:r>
            <a:r>
              <a:rPr lang="ru-RU" sz="1000" dirty="0" err="1" smtClean="0"/>
              <a:t>Хибинского</a:t>
            </a:r>
            <a:r>
              <a:rPr lang="ru-RU" sz="1000" dirty="0" smtClean="0"/>
              <a:t> горного массива. 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500" dirty="0"/>
              <a:t>Кисловодский (Ставропольский край) </a:t>
            </a:r>
            <a:r>
              <a:rPr lang="ru-RU" sz="1800" dirty="0" smtClean="0"/>
              <a:t>- </a:t>
            </a:r>
            <a:r>
              <a:rPr lang="ru-RU" sz="1000" dirty="0" smtClean="0"/>
              <a:t>организован с целью обеспечение сохранности и восстановление природных комплексов, лечебно-рекреационного потенциала и инфраструктуры Кисловодского курортного парка.</a:t>
            </a:r>
          </a:p>
          <a:p>
            <a:pPr marL="514350" indent="-514350">
              <a:buAutoNum type="arabicPeriod"/>
            </a:pPr>
            <a:r>
              <a:rPr lang="ru-RU" sz="1500" dirty="0"/>
              <a:t>Мещера (Владимирская область) </a:t>
            </a:r>
            <a:r>
              <a:rPr lang="ru-RU" sz="1800" dirty="0" smtClean="0"/>
              <a:t>- </a:t>
            </a:r>
            <a:r>
              <a:rPr lang="ru-RU" sz="1000" dirty="0" smtClean="0"/>
              <a:t>организован с целью для сохранения природного комплекса Мещёрской низменности</a:t>
            </a:r>
          </a:p>
          <a:p>
            <a:pPr marL="514350" indent="-514350">
              <a:buAutoNum type="arabicPeriod"/>
            </a:pPr>
            <a:r>
              <a:rPr lang="ru-RU" sz="1500" dirty="0"/>
              <a:t>Сочинский (Краснодарский край) </a:t>
            </a:r>
            <a:r>
              <a:rPr lang="ru-RU" sz="1800" dirty="0" smtClean="0"/>
              <a:t>- </a:t>
            </a:r>
            <a:r>
              <a:rPr lang="ru-RU" sz="1000" dirty="0" smtClean="0"/>
              <a:t>организован с целью сохранения уникальных природных комплексов Черноморского побережья Кавказа</a:t>
            </a:r>
            <a:r>
              <a:rPr lang="ru-RU" sz="10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1500" dirty="0"/>
              <a:t>Земля леопарда (Приморский край) </a:t>
            </a:r>
            <a:r>
              <a:rPr lang="ru-RU" sz="1800" dirty="0"/>
              <a:t>– </a:t>
            </a:r>
            <a:r>
              <a:rPr lang="ru-RU" sz="1000" dirty="0" smtClean="0"/>
              <a:t>организован с целью  сохранения и  восстановления популяции </a:t>
            </a:r>
            <a:r>
              <a:rPr lang="ru-RU" sz="1000" dirty="0"/>
              <a:t>дальневосточного леопарда, самой редкой крупной кошки в мире</a:t>
            </a:r>
            <a:r>
              <a:rPr lang="ru-RU" sz="10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1500" dirty="0"/>
              <a:t>Красноярские столбы (Красноярский край) – </a:t>
            </a:r>
            <a:r>
              <a:rPr lang="ru-RU" sz="1000" dirty="0" smtClean="0"/>
              <a:t>организован </a:t>
            </a:r>
            <a:r>
              <a:rPr lang="ru-RU" sz="1000" dirty="0" smtClean="0"/>
              <a:t>на </a:t>
            </a:r>
            <a:r>
              <a:rPr lang="ru-RU" sz="1000" dirty="0"/>
              <a:t>северо-западных отрогах Восточного </a:t>
            </a:r>
            <a:r>
              <a:rPr lang="ru-RU" sz="1000" dirty="0" err="1" smtClean="0"/>
              <a:t>Саяна</a:t>
            </a:r>
            <a:r>
              <a:rPr lang="ru-RU" sz="1000" dirty="0" smtClean="0"/>
              <a:t> с целью сохранения </a:t>
            </a:r>
            <a:r>
              <a:rPr lang="ru-RU" sz="1000" dirty="0"/>
              <a:t>уникальный живописный </a:t>
            </a:r>
            <a:r>
              <a:rPr lang="ru-RU" sz="1000" dirty="0" smtClean="0"/>
              <a:t>природы </a:t>
            </a:r>
            <a:r>
              <a:rPr lang="ru-RU" sz="1000" dirty="0"/>
              <a:t>от вырубки леса и добычи природного камня</a:t>
            </a:r>
            <a:r>
              <a:rPr lang="ru-RU" sz="1000" dirty="0" smtClean="0"/>
              <a:t> .</a:t>
            </a:r>
            <a:endParaRPr lang="ru-RU" sz="1000" dirty="0" smtClean="0"/>
          </a:p>
          <a:p>
            <a:pPr marL="514350" indent="-514350">
              <a:buAutoNum type="arabicPeriod" startAt="11"/>
            </a:pPr>
            <a:r>
              <a:rPr lang="ru-RU" sz="1500" dirty="0"/>
              <a:t>Ладожские </a:t>
            </a:r>
            <a:r>
              <a:rPr lang="ru-RU" sz="1500" dirty="0"/>
              <a:t>шхеры </a:t>
            </a:r>
            <a:r>
              <a:rPr lang="ru-RU" sz="1500" dirty="0"/>
              <a:t>(республика Карелия) </a:t>
            </a:r>
            <a:r>
              <a:rPr lang="ru-RU" sz="1800" dirty="0" smtClean="0"/>
              <a:t>– </a:t>
            </a:r>
            <a:r>
              <a:rPr lang="ru-RU" sz="1000" dirty="0"/>
              <a:t>создан с целью  </a:t>
            </a:r>
            <a:r>
              <a:rPr lang="ru-RU" sz="1000" dirty="0"/>
              <a:t>сохранения уникальных природных комплексов </a:t>
            </a:r>
            <a:r>
              <a:rPr lang="ru-RU" sz="1000" dirty="0"/>
              <a:t>шхер Ладожского </a:t>
            </a:r>
            <a:r>
              <a:rPr lang="ru-RU" sz="1000" dirty="0" smtClean="0"/>
              <a:t>озера.</a:t>
            </a:r>
          </a:p>
          <a:p>
            <a:pPr marL="514350" indent="-514350">
              <a:buAutoNum type="arabicPeriod" startAt="11"/>
            </a:pPr>
            <a:r>
              <a:rPr lang="ru-RU" sz="1500" dirty="0" err="1"/>
              <a:t>Тункинские</a:t>
            </a:r>
            <a:r>
              <a:rPr lang="ru-RU" sz="1500" dirty="0"/>
              <a:t> гольцы (республика Бурятия) </a:t>
            </a:r>
            <a:r>
              <a:rPr lang="ru-RU" sz="1000" dirty="0" smtClean="0"/>
              <a:t>- </a:t>
            </a:r>
            <a:r>
              <a:rPr lang="ru-RU" sz="1000" dirty="0"/>
              <a:t>создан с целью </a:t>
            </a:r>
            <a:r>
              <a:rPr lang="ru-RU" sz="1000" dirty="0"/>
              <a:t>охраны и организации рекреационного использования </a:t>
            </a:r>
            <a:r>
              <a:rPr lang="ru-RU" sz="1000" dirty="0" err="1"/>
              <a:t>малонарушенных</a:t>
            </a:r>
            <a:r>
              <a:rPr lang="ru-RU" sz="1000" dirty="0"/>
              <a:t> и разнообразных экосистем </a:t>
            </a:r>
            <a:r>
              <a:rPr lang="ru-RU" sz="1000" dirty="0" err="1" smtClean="0"/>
              <a:t>Тункинской</a:t>
            </a:r>
            <a:r>
              <a:rPr lang="ru-RU" sz="1000" dirty="0" smtClean="0"/>
              <a:t> котловины</a:t>
            </a:r>
            <a:endParaRPr lang="ru-RU" sz="1000" dirty="0"/>
          </a:p>
        </p:txBody>
      </p:sp>
      <p:pic>
        <p:nvPicPr>
          <p:cNvPr id="22" name="Picture 4" descr="https://sunny-travelling.ru/_pu/3/10457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0984" y="661380"/>
            <a:ext cx="2189672" cy="1428761"/>
          </a:xfrm>
          <a:prstGeom prst="rect">
            <a:avLst/>
          </a:prstGeom>
          <a:noFill/>
        </p:spPr>
      </p:pic>
      <p:pic>
        <p:nvPicPr>
          <p:cNvPr id="26" name="Picture 6" descr="https://wordpress-network.prod.aws.skyscnr.com/wp-content/uploads/2019/05/Curonian_Spit_NP_05-2017_img17_aerial_view_at_Epha_Dune.jpg?resize=1024,640"/>
          <p:cNvPicPr>
            <a:picLocks noChangeAspect="1" noChangeArrowheads="1"/>
          </p:cNvPicPr>
          <p:nvPr/>
        </p:nvPicPr>
        <p:blipFill>
          <a:blip r:embed="rId4" cstate="print"/>
          <a:srcRect b="5660"/>
          <a:stretch>
            <a:fillRect/>
          </a:stretch>
        </p:blipFill>
        <p:spPr bwMode="auto">
          <a:xfrm>
            <a:off x="7721565" y="1465637"/>
            <a:ext cx="2180852" cy="1285884"/>
          </a:xfrm>
          <a:prstGeom prst="rect">
            <a:avLst/>
          </a:prstGeom>
          <a:noFill/>
        </p:spPr>
      </p:pic>
      <p:pic>
        <p:nvPicPr>
          <p:cNvPr id="29" name="Picture 10" descr="https://images.wallpaperscraft.ru/image/gory_derevia_taganaj_130975_3840x2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285" y="2960903"/>
            <a:ext cx="2171715" cy="1357322"/>
          </a:xfrm>
          <a:prstGeom prst="rect">
            <a:avLst/>
          </a:prstGeom>
          <a:noFill/>
        </p:spPr>
      </p:pic>
      <p:pic>
        <p:nvPicPr>
          <p:cNvPr id="30" name="Picture 14" descr="https://avatars.mds.yandex.net/get-zen_doc/1582174/pub_5db9451b9515ee00b34ae903_5db9452434808200b1b8f551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4285" y="4619407"/>
            <a:ext cx="2185273" cy="1285884"/>
          </a:xfrm>
          <a:prstGeom prst="rect">
            <a:avLst/>
          </a:prstGeom>
          <a:noFill/>
        </p:spPr>
      </p:pic>
      <p:pic>
        <p:nvPicPr>
          <p:cNvPr id="31" name="Picture 8" descr="https://regnum.ru/uploads/pictures/news/2016/02/18/regnum_picture_14557779281165902_normal.jpg"/>
          <p:cNvPicPr>
            <a:picLocks noChangeAspect="1" noChangeArrowheads="1"/>
          </p:cNvPicPr>
          <p:nvPr/>
        </p:nvPicPr>
        <p:blipFill>
          <a:blip r:embed="rId7" cstate="print"/>
          <a:srcRect b="20000"/>
          <a:stretch>
            <a:fillRect/>
          </a:stretch>
        </p:blipFill>
        <p:spPr bwMode="auto">
          <a:xfrm>
            <a:off x="5251869" y="2345968"/>
            <a:ext cx="2143140" cy="1285885"/>
          </a:xfrm>
          <a:prstGeom prst="rect">
            <a:avLst/>
          </a:prstGeom>
          <a:noFill/>
        </p:spPr>
      </p:pic>
      <p:pic>
        <p:nvPicPr>
          <p:cNvPr id="33" name="Picture 12" descr="https://photocentra.ru/images/main83/834018_ma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3076" y="3887681"/>
            <a:ext cx="2143140" cy="1419831"/>
          </a:xfrm>
          <a:prstGeom prst="rect">
            <a:avLst/>
          </a:prstGeom>
          <a:noFill/>
        </p:spPr>
      </p:pic>
      <p:pic>
        <p:nvPicPr>
          <p:cNvPr id="22546" name="Picture 18" descr="https://www.yuga.ru/media/9a/63/pctn7h-xmzg__0pu0l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0984" y="5570279"/>
            <a:ext cx="2143140" cy="128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906000" cy="6429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lang="ru-RU" sz="2800" b="1" dirty="0" smtClean="0"/>
              <a:t>Жемчужины природы</a:t>
            </a:r>
          </a:p>
        </p:txBody>
      </p:sp>
      <p:pic>
        <p:nvPicPr>
          <p:cNvPr id="5" name="Picture 2" descr="https://xn--66-6kcqfqupzggi.xn--p1ai/wp-content/uploads/2016/01/Russia-map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54087" cy="642918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66654" y="642918"/>
            <a:ext cx="4357718" cy="621508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endParaRPr lang="ru-RU" sz="17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Озеро Байкал </a:t>
            </a:r>
            <a:r>
              <a:rPr lang="ru-RU" sz="1300" dirty="0" smtClean="0"/>
              <a:t>(крупнейшее пресноводное </a:t>
            </a:r>
            <a:r>
              <a:rPr lang="ru-RU" sz="1400" dirty="0" smtClean="0"/>
              <a:t>озеро в мире, расположено на границе Иркутской области и республики Бурятия)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Ладожское озеро </a:t>
            </a:r>
            <a:r>
              <a:rPr lang="ru-RU" sz="1300" dirty="0" smtClean="0"/>
              <a:t>(</a:t>
            </a:r>
            <a:r>
              <a:rPr lang="ru-RU" sz="1400" dirty="0" smtClean="0"/>
              <a:t>крупнейшее пресноводное озеро в Европе и второе по величине озеро России, расположено на границе республики Карелия и Ленинградской области) 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Онежское озеро </a:t>
            </a:r>
            <a:r>
              <a:rPr lang="ru-RU" sz="1200" dirty="0" smtClean="0"/>
              <a:t>(второй по величине пресноводный водоём в Европе, расположен на границе республики Карелия, Вологодской  и Ленинградской областей )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Гора Эльбрус </a:t>
            </a:r>
            <a:r>
              <a:rPr lang="ru-RU" sz="1300" dirty="0" smtClean="0"/>
              <a:t>(</a:t>
            </a:r>
            <a:r>
              <a:rPr lang="ru-RU" sz="1400" dirty="0" smtClean="0"/>
              <a:t>самая высокая горная вершина России и Европы (5642 м), расположена на границе республик Кабардино-Балкария и Карачаево-Черкесия)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Гора Белуха </a:t>
            </a:r>
            <a:r>
              <a:rPr lang="ru-RU" sz="1300" dirty="0" smtClean="0"/>
              <a:t>(</a:t>
            </a:r>
            <a:r>
              <a:rPr lang="ru-RU" sz="1400" dirty="0" smtClean="0"/>
              <a:t>высшая точка Алтайских гор (4509 м), одна из крупнейших горных вершин России, расположена на территории республики Алтай)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Вулкан Ключевская сопка </a:t>
            </a:r>
            <a:r>
              <a:rPr lang="ru-RU" sz="1300" dirty="0" smtClean="0"/>
              <a:t>(</a:t>
            </a:r>
            <a:r>
              <a:rPr lang="ru-RU" sz="1400" dirty="0" smtClean="0"/>
              <a:t>самый высокий действующий вулкан Евразии (4850 м), Камчатский край)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Долина гейзеров </a:t>
            </a:r>
            <a:r>
              <a:rPr lang="ru-RU" sz="1300" dirty="0" smtClean="0"/>
              <a:t>(одно из </a:t>
            </a:r>
            <a:r>
              <a:rPr lang="ru-RU" sz="1400" dirty="0" smtClean="0"/>
              <a:t>наиболее крупных гейзерных полей мира и единственное в Евразии, Камчатский край)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err="1" smtClean="0"/>
              <a:t>Капова</a:t>
            </a:r>
            <a:r>
              <a:rPr lang="ru-RU" sz="1800" dirty="0" smtClean="0"/>
              <a:t> пещера </a:t>
            </a:r>
            <a:r>
              <a:rPr lang="ru-RU" sz="1400" dirty="0"/>
              <a:t>(второе название - </a:t>
            </a:r>
            <a:r>
              <a:rPr lang="ru-RU" sz="1400" dirty="0"/>
              <a:t>пещера </a:t>
            </a:r>
            <a:r>
              <a:rPr lang="ru-RU" sz="1400" dirty="0" err="1"/>
              <a:t>Шульган-Таш</a:t>
            </a:r>
            <a:r>
              <a:rPr lang="ru-RU" sz="1400" dirty="0"/>
              <a:t> </a:t>
            </a:r>
            <a:r>
              <a:rPr lang="ru-RU" sz="1400" dirty="0"/>
              <a:t>, наиболее </a:t>
            </a:r>
            <a:r>
              <a:rPr lang="ru-RU" sz="1400" dirty="0"/>
              <a:t>известна благодаря наскальным рисункам первобытного человека эпохи палеолита, </a:t>
            </a:r>
            <a:r>
              <a:rPr lang="ru-RU" sz="1400" dirty="0"/>
              <a:t>в 2025 году </a:t>
            </a:r>
            <a:r>
              <a:rPr lang="ru-RU" sz="1400" dirty="0"/>
              <a:t>признана объектом всемирного наследия </a:t>
            </a:r>
            <a:r>
              <a:rPr lang="ru-RU" sz="1400" dirty="0"/>
              <a:t>ЮНЕСКО, республика </a:t>
            </a:r>
            <a:r>
              <a:rPr lang="ru-RU" sz="1400" dirty="0"/>
              <a:t>Башкирия</a:t>
            </a:r>
            <a:r>
              <a:rPr lang="ru-RU" sz="1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Земля Франца-Иосифа </a:t>
            </a:r>
            <a:r>
              <a:rPr lang="ru-RU" sz="1400" dirty="0" smtClean="0"/>
              <a:t>(одна из самых северных территорий России и мира,  архипелаг в Северном Ледовитом океане, состоящий из 192 островов, входит в состав Архангельской области)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Столбы выветривания </a:t>
            </a:r>
            <a:r>
              <a:rPr lang="ru-RU" sz="1800" dirty="0" err="1" smtClean="0"/>
              <a:t>Маньпупунёр</a:t>
            </a:r>
            <a:r>
              <a:rPr lang="ru-RU" sz="1800" dirty="0" smtClean="0"/>
              <a:t> </a:t>
            </a:r>
            <a:r>
              <a:rPr lang="ru-RU" sz="1300" dirty="0" smtClean="0"/>
              <a:t>(</a:t>
            </a:r>
            <a:r>
              <a:rPr lang="ru-RU" sz="1400" dirty="0" smtClean="0"/>
              <a:t>комплекс семи останцев высотой от 30 до 42 м, одно из семи чудес России, республика Коми)</a:t>
            </a:r>
          </a:p>
          <a:p>
            <a:pPr marL="514350" indent="-514350">
              <a:buNone/>
            </a:pP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endParaRPr lang="ru-RU" sz="13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avatars.mds.yandex.net/get-pdb/163339/1e78d667-74e5-4a1d-a862-5bc39c974e5f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2" y="642918"/>
            <a:ext cx="2214578" cy="1245700"/>
          </a:xfrm>
          <a:prstGeom prst="rect">
            <a:avLst/>
          </a:prstGeom>
          <a:noFill/>
        </p:spPr>
      </p:pic>
      <p:pic>
        <p:nvPicPr>
          <p:cNvPr id="1028" name="Picture 4" descr="http://green-board.info/wp-content/uploads/2017/03/96uLAGiJpJ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0921" y="642918"/>
            <a:ext cx="2065079" cy="1218074"/>
          </a:xfrm>
          <a:prstGeom prst="rect">
            <a:avLst/>
          </a:prstGeom>
          <a:noFill/>
        </p:spPr>
      </p:pic>
      <p:pic>
        <p:nvPicPr>
          <p:cNvPr id="1030" name="Picture 6" descr="https://photocentra.ru/images/main70/701698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4372" y="2000240"/>
            <a:ext cx="2143140" cy="1339462"/>
          </a:xfrm>
          <a:prstGeom prst="rect">
            <a:avLst/>
          </a:prstGeom>
          <a:noFill/>
        </p:spPr>
      </p:pic>
      <p:pic>
        <p:nvPicPr>
          <p:cNvPr id="1034" name="Picture 10" descr="https://avatars.mds.yandex.net/get-pdb/221187/ff1ad5da-4270-4f13-9a7c-551082b2f2a6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1958" y="2000240"/>
            <a:ext cx="2024042" cy="1404897"/>
          </a:xfrm>
          <a:prstGeom prst="rect">
            <a:avLst/>
          </a:prstGeom>
          <a:noFill/>
        </p:spPr>
      </p:pic>
      <p:pic>
        <p:nvPicPr>
          <p:cNvPr id="1038" name="Picture 14" descr="http://littleone.ru/public/img/articles/more/raznoe/article_1388/article_1388_1446151666653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4372" y="3500438"/>
            <a:ext cx="2166839" cy="1428760"/>
          </a:xfrm>
          <a:prstGeom prst="rect">
            <a:avLst/>
          </a:prstGeom>
          <a:noFill/>
        </p:spPr>
      </p:pic>
      <p:pic>
        <p:nvPicPr>
          <p:cNvPr id="16" name="Picture 16" descr="http://www.wulkano.ru/images/stories/wulkano/01/kluchevskaya-sopka.jpg"/>
          <p:cNvPicPr>
            <a:picLocks noChangeAspect="1" noChangeArrowheads="1"/>
          </p:cNvPicPr>
          <p:nvPr/>
        </p:nvPicPr>
        <p:blipFill>
          <a:blip r:embed="rId8"/>
          <a:srcRect b="25000"/>
          <a:stretch>
            <a:fillRect/>
          </a:stretch>
        </p:blipFill>
        <p:spPr bwMode="auto">
          <a:xfrm>
            <a:off x="7848586" y="3571876"/>
            <a:ext cx="2057414" cy="1285884"/>
          </a:xfrm>
          <a:prstGeom prst="rect">
            <a:avLst/>
          </a:prstGeom>
          <a:noFill/>
        </p:spPr>
      </p:pic>
      <p:pic>
        <p:nvPicPr>
          <p:cNvPr id="19" name="Picture 8" descr="https://pbs.twimg.com/media/DYQLjwtXUAA-usM.jpg:lar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0322" y="1357298"/>
            <a:ext cx="1928826" cy="1285382"/>
          </a:xfrm>
          <a:prstGeom prst="rect">
            <a:avLst/>
          </a:prstGeom>
          <a:noFill/>
        </p:spPr>
      </p:pic>
      <p:pic>
        <p:nvPicPr>
          <p:cNvPr id="1042" name="Picture 18" descr="https://mtdata.ru/u19/photo1DFD/20933820743-0/origina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4372" y="5072074"/>
            <a:ext cx="2160634" cy="1438240"/>
          </a:xfrm>
          <a:prstGeom prst="rect">
            <a:avLst/>
          </a:prstGeom>
          <a:noFill/>
        </p:spPr>
      </p:pic>
      <p:pic>
        <p:nvPicPr>
          <p:cNvPr id="1044" name="Picture 20" descr="https://avatars.mds.yandex.net/get-pdb/2076460/73839cbb-65dd-4a34-af63-84ae9ca46ac0/s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0520" y="5000637"/>
            <a:ext cx="2095479" cy="1396986"/>
          </a:xfrm>
          <a:prstGeom prst="rect">
            <a:avLst/>
          </a:prstGeom>
          <a:noFill/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22" y="4286507"/>
            <a:ext cx="1910694" cy="128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906000" cy="6429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Информационные ресурсы для подготовки к Первенству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скоростной сборке </a:t>
            </a:r>
            <a:r>
              <a:rPr lang="ru-RU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спилс-карт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Кировской области и Российской Федерации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викторине «Я знаю Россию»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xn--66-6kcqfqupzggi.xn--p1ai/wp-content/uploads/2016/01/Russia-map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54087" cy="642918"/>
          </a:xfrm>
          <a:prstGeom prst="rect">
            <a:avLst/>
          </a:prstGeom>
          <a:noFill/>
        </p:spPr>
      </p:pic>
      <p:pic>
        <p:nvPicPr>
          <p:cNvPr id="7" name="Picture 6" descr="https://img2.freepng.ru/20180629/lix/kisspng-oblasts-of-russia-kirov-krais-of-russia-kostroma-o-geo-5b361ed4b4ae77.11973004153027349274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82156" y="71439"/>
            <a:ext cx="494549" cy="57147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66654" y="785794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err="1" smtClean="0">
                <a:latin typeface="Times New Roman"/>
                <a:ea typeface="Times New Roman"/>
              </a:rPr>
              <a:t>Онлайн-игра</a:t>
            </a:r>
            <a:r>
              <a:rPr lang="ru-RU" sz="1600" dirty="0" smtClean="0">
                <a:latin typeface="Times New Roman"/>
                <a:ea typeface="Times New Roman"/>
              </a:rPr>
              <a:t> по изучению административно-территориального деления Кировской области</a:t>
            </a: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6" y="714356"/>
            <a:ext cx="928694" cy="92869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09530" y="3714752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err="1" smtClean="0">
                <a:latin typeface="Times New Roman"/>
                <a:ea typeface="Times New Roman"/>
              </a:rPr>
              <a:t>Онлайн-игра</a:t>
            </a:r>
            <a:r>
              <a:rPr lang="ru-RU" sz="1600" dirty="0" smtClean="0">
                <a:latin typeface="Times New Roman"/>
                <a:ea typeface="Times New Roman"/>
              </a:rPr>
              <a:t> по изучению административно-территориального деления Российской Федерации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8092" y="4786322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err="1" smtClean="0">
                <a:latin typeface="Times New Roman"/>
                <a:ea typeface="Times New Roman"/>
              </a:rPr>
              <a:t>Онлайн-тест</a:t>
            </a:r>
            <a:r>
              <a:rPr lang="ru-RU" sz="1600" dirty="0" smtClean="0">
                <a:latin typeface="Times New Roman"/>
                <a:ea typeface="Times New Roman"/>
              </a:rPr>
              <a:t> на знание столиц республик, входящих в состав РФ</a:t>
            </a: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6" y="3714752"/>
            <a:ext cx="928694" cy="857256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6" y="4643447"/>
            <a:ext cx="928694" cy="857256"/>
          </a:xfrm>
          <a:prstGeom prst="rect">
            <a:avLst/>
          </a:prstGeom>
        </p:spPr>
      </p:pic>
      <p:pic>
        <p:nvPicPr>
          <p:cNvPr id="1033" name="Picture 9" descr="https://learningapps.org/qrcode.php?id=pcjrayizn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16" y="1714488"/>
            <a:ext cx="928694" cy="928694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38092" y="1785926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err="1" smtClean="0">
                <a:latin typeface="Times New Roman"/>
                <a:ea typeface="Times New Roman"/>
              </a:rPr>
              <a:t>Онлайн-викторина</a:t>
            </a:r>
            <a:r>
              <a:rPr lang="ru-RU" sz="1600" dirty="0" smtClean="0">
                <a:latin typeface="Times New Roman"/>
                <a:ea typeface="Times New Roman"/>
              </a:rPr>
              <a:t> на знание административно-территориального деления Кировской области </a:t>
            </a: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1035" name="Picture 11" descr="https://learningapps.org/qrcode.php?id=pef7zxgyc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7116" y="2714620"/>
            <a:ext cx="928694" cy="928694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09530" y="2740879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err="1" smtClean="0">
                <a:latin typeface="Times New Roman"/>
                <a:ea typeface="Times New Roman"/>
              </a:rPr>
              <a:t>Онлайн-игра</a:t>
            </a:r>
            <a:r>
              <a:rPr lang="ru-RU" sz="1600" dirty="0" smtClean="0">
                <a:latin typeface="Times New Roman"/>
                <a:ea typeface="Times New Roman"/>
              </a:rPr>
              <a:t> на знание местонахождения памятников природы Кировской области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9530" y="5572140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/>
                <a:ea typeface="Times New Roman"/>
              </a:rPr>
              <a:t>Онлайн-игра</a:t>
            </a:r>
            <a:r>
              <a:rPr lang="ru-RU" sz="1600" dirty="0" smtClean="0">
                <a:latin typeface="Times New Roman"/>
                <a:ea typeface="Times New Roman"/>
              </a:rPr>
              <a:t> на знание административных центров субъектов РФ (краев, округов)</a:t>
            </a:r>
          </a:p>
        </p:txBody>
      </p:sp>
      <p:pic>
        <p:nvPicPr>
          <p:cNvPr id="1037" name="Picture 13" descr="https://learningapps.org/qrcode.php?id=pu26nbonc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67116" y="5572140"/>
            <a:ext cx="928694" cy="92869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453066" y="714356"/>
            <a:ext cx="34290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/>
                <a:ea typeface="Times New Roman"/>
              </a:rPr>
              <a:t>Онлайн-игра</a:t>
            </a:r>
            <a:r>
              <a:rPr lang="ru-RU" sz="1600" dirty="0" smtClean="0">
                <a:latin typeface="Times New Roman"/>
                <a:ea typeface="Times New Roman"/>
              </a:rPr>
              <a:t> на знание административных центров субъектов РФ (республик </a:t>
            </a:r>
            <a:r>
              <a:rPr lang="ru-RU" sz="1100" dirty="0" smtClean="0">
                <a:latin typeface="Times New Roman"/>
                <a:ea typeface="Times New Roman"/>
              </a:rPr>
              <a:t>1 часть</a:t>
            </a:r>
            <a:r>
              <a:rPr lang="ru-RU" sz="1600" dirty="0" smtClean="0">
                <a:latin typeface="Times New Roman"/>
                <a:ea typeface="Times New Roman"/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453066" y="1714488"/>
            <a:ext cx="34290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/>
                <a:ea typeface="Times New Roman"/>
              </a:rPr>
              <a:t>Онлайн-игра</a:t>
            </a:r>
            <a:r>
              <a:rPr lang="ru-RU" sz="1600" dirty="0" smtClean="0">
                <a:latin typeface="Times New Roman"/>
                <a:ea typeface="Times New Roman"/>
              </a:rPr>
              <a:t> на знание административных центров субъектов РФ (республик </a:t>
            </a:r>
            <a:r>
              <a:rPr lang="ru-RU" sz="1100" dirty="0" smtClean="0">
                <a:latin typeface="Times New Roman"/>
                <a:ea typeface="Times New Roman"/>
              </a:rPr>
              <a:t>2 часть</a:t>
            </a:r>
            <a:r>
              <a:rPr lang="ru-RU" sz="1600" dirty="0" smtClean="0">
                <a:latin typeface="Times New Roman"/>
                <a:ea typeface="Times New Roman"/>
              </a:rPr>
              <a:t>)</a:t>
            </a:r>
          </a:p>
        </p:txBody>
      </p:sp>
      <p:pic>
        <p:nvPicPr>
          <p:cNvPr id="1039" name="Picture 15" descr="https://learningapps.org/qrcode.php?id=p8zzuxds3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24900" y="714356"/>
            <a:ext cx="928694" cy="928694"/>
          </a:xfrm>
          <a:prstGeom prst="rect">
            <a:avLst/>
          </a:prstGeom>
          <a:noFill/>
        </p:spPr>
      </p:pic>
      <p:pic>
        <p:nvPicPr>
          <p:cNvPr id="1041" name="Picture 17" descr="https://learningapps.org/qrcode.php?id=pbfjq6503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24900" y="1714488"/>
            <a:ext cx="928694" cy="928694"/>
          </a:xfrm>
          <a:prstGeom prst="rect">
            <a:avLst/>
          </a:prstGeom>
          <a:noFill/>
        </p:spPr>
      </p:pic>
      <p:pic>
        <p:nvPicPr>
          <p:cNvPr id="1043" name="Picture 19" descr="https://learningapps.org/qrcode.php?id=p0w9rdtqn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24900" y="2714620"/>
            <a:ext cx="928694" cy="928694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5453066" y="2786058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/>
                <a:ea typeface="Times New Roman"/>
              </a:rPr>
              <a:t>Онлайн-игра</a:t>
            </a:r>
            <a:r>
              <a:rPr lang="ru-RU" sz="1600" dirty="0" smtClean="0">
                <a:latin typeface="Times New Roman"/>
                <a:ea typeface="Times New Roman"/>
              </a:rPr>
              <a:t> на соотнесение фото природного объекта с его описанием</a:t>
            </a:r>
          </a:p>
        </p:txBody>
      </p:sp>
      <p:pic>
        <p:nvPicPr>
          <p:cNvPr id="1045" name="Picture 21" descr="https://learningapps.org/qrcode.php?id=psfs2zufn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24900" y="3714752"/>
            <a:ext cx="928694" cy="928694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5453066" y="3786190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err="1" smtClean="0">
                <a:latin typeface="Times New Roman"/>
                <a:ea typeface="Times New Roman"/>
              </a:rPr>
              <a:t>Онлайн-игра</a:t>
            </a:r>
            <a:r>
              <a:rPr lang="ru-RU" sz="1600" dirty="0" smtClean="0">
                <a:latin typeface="Times New Roman"/>
                <a:ea typeface="Times New Roman"/>
              </a:rPr>
              <a:t> на знание местонахождения заповедников и национальных парков РФ</a:t>
            </a: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1047" name="Picture 23" descr="https://learningapps.org/qrcode.php?id=p6hurhso5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18505" y="4714885"/>
            <a:ext cx="928694" cy="928694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5453066" y="4714884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err="1" smtClean="0">
                <a:latin typeface="Times New Roman"/>
                <a:ea typeface="Times New Roman"/>
              </a:rPr>
              <a:t>Онлайн-игра</a:t>
            </a:r>
            <a:r>
              <a:rPr lang="ru-RU" sz="1600" dirty="0" smtClean="0">
                <a:latin typeface="Times New Roman"/>
                <a:ea typeface="Times New Roman"/>
              </a:rPr>
              <a:t> на знание местонахождения достопримечательностей РФ</a:t>
            </a: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1049" name="Picture 25" descr="http://qrcoder.ru/code/?https%3A%2F%2Fonlinetestpad.com%2Fb7agxuxerpkxk&amp;4&amp;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24876" y="5715016"/>
            <a:ext cx="928694" cy="928694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5492341" y="5857892"/>
            <a:ext cx="3175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/>
                <a:ea typeface="Times New Roman"/>
              </a:rPr>
              <a:t>Образец </a:t>
            </a:r>
            <a:r>
              <a:rPr lang="ru-RU" sz="1600" dirty="0" err="1" smtClean="0">
                <a:latin typeface="Times New Roman"/>
                <a:ea typeface="Times New Roman"/>
              </a:rPr>
              <a:t>онлайн-викторины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</a:p>
          <a:p>
            <a:r>
              <a:rPr lang="ru-RU" sz="1600" dirty="0" smtClean="0">
                <a:latin typeface="Times New Roman"/>
                <a:ea typeface="Times New Roman"/>
              </a:rPr>
              <a:t>"Я знаю Россию"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3844" y="278605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8048625" cy="5714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700" b="1" dirty="0"/>
              <a:t>         Административно-территориальное устройство Кировской области</a:t>
            </a:r>
            <a:endParaRPr lang="ru-RU" b="1" dirty="0"/>
          </a:p>
        </p:txBody>
      </p:sp>
      <p:sp>
        <p:nvSpPr>
          <p:cNvPr id="10242" name="AutoShape 2" descr="https://upload.wikimedia.org/wikipedia/ru/2/2a/Admin-map-Kirov-region.gif"/>
          <p:cNvSpPr>
            <a:spLocks noChangeAspect="1" noChangeArrowheads="1"/>
          </p:cNvSpPr>
          <p:nvPr/>
        </p:nvSpPr>
        <p:spPr bwMode="auto">
          <a:xfrm>
            <a:off x="1065626" y="-144463"/>
            <a:ext cx="26828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upload.wikimedia.org/wikipedia/ru/2/2a/Admin-map-Kirov-region.gif"/>
          <p:cNvSpPr>
            <a:spLocks noChangeAspect="1" noChangeArrowheads="1"/>
          </p:cNvSpPr>
          <p:nvPr/>
        </p:nvSpPr>
        <p:spPr bwMode="auto">
          <a:xfrm>
            <a:off x="1065626" y="-144463"/>
            <a:ext cx="26828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98023"/>
              </p:ext>
            </p:extLst>
          </p:nvPr>
        </p:nvGraphicFramePr>
        <p:xfrm>
          <a:off x="155467" y="940812"/>
          <a:ext cx="5792143" cy="585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8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40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 </a:t>
                      </a:r>
                      <a:r>
                        <a:rPr lang="ru-RU" sz="1400" dirty="0" err="1" smtClean="0"/>
                        <a:t>Белохолуницкий</a:t>
                      </a:r>
                      <a:r>
                        <a:rPr lang="ru-RU" sz="1400" dirty="0" smtClean="0"/>
                        <a:t> муниципальный район (</a:t>
                      </a:r>
                      <a:r>
                        <a:rPr lang="ru-RU" sz="1400" dirty="0" err="1" smtClean="0"/>
                        <a:t>г.Белая</a:t>
                      </a:r>
                      <a:r>
                        <a:rPr lang="ru-RU" sz="1400" dirty="0" smtClean="0"/>
                        <a:t> Холуница)</a:t>
                      </a:r>
                    </a:p>
                    <a:p>
                      <a:r>
                        <a:rPr lang="ru-RU" sz="1400" dirty="0" smtClean="0"/>
                        <a:t>6. </a:t>
                      </a:r>
                      <a:r>
                        <a:rPr lang="ru-RU" sz="1400" dirty="0" err="1" smtClean="0"/>
                        <a:t>Верхошижемский</a:t>
                      </a:r>
                      <a:r>
                        <a:rPr lang="ru-RU" sz="1400" dirty="0" smtClean="0"/>
                        <a:t> муниципальный район (п. Верхошижемье)</a:t>
                      </a:r>
                    </a:p>
                    <a:p>
                      <a:r>
                        <a:rPr lang="ru-RU" sz="1400" dirty="0" smtClean="0"/>
                        <a:t>7. </a:t>
                      </a:r>
                      <a:r>
                        <a:rPr lang="ru-RU" sz="1400" dirty="0" err="1" smtClean="0"/>
                        <a:t>Вятско</a:t>
                      </a:r>
                      <a:r>
                        <a:rPr lang="ru-RU" sz="1400" dirty="0" smtClean="0"/>
                        <a:t>-Полянский муниципальный район (г. Вятские Поляны)</a:t>
                      </a:r>
                    </a:p>
                    <a:p>
                      <a:r>
                        <a:rPr lang="ru-RU" sz="1400" dirty="0" smtClean="0"/>
                        <a:t>8. </a:t>
                      </a:r>
                      <a:r>
                        <a:rPr lang="ru-RU" sz="1400" dirty="0" err="1" smtClean="0"/>
                        <a:t>Даровской</a:t>
                      </a:r>
                      <a:r>
                        <a:rPr lang="ru-RU" sz="1400" dirty="0" smtClean="0"/>
                        <a:t> муниципальный район (п. </a:t>
                      </a:r>
                      <a:r>
                        <a:rPr lang="ru-RU" sz="1400" dirty="0" err="1" smtClean="0"/>
                        <a:t>Даровской</a:t>
                      </a:r>
                      <a:r>
                        <a:rPr lang="ru-RU" sz="1400" dirty="0" smtClean="0"/>
                        <a:t>)</a:t>
                      </a:r>
                    </a:p>
                    <a:p>
                      <a:r>
                        <a:rPr lang="ru-RU" sz="1400" dirty="0" smtClean="0"/>
                        <a:t>9. Зуевский муниципальный район (г. Зуевка)</a:t>
                      </a:r>
                    </a:p>
                    <a:p>
                      <a:r>
                        <a:rPr lang="ru-RU" sz="1400" dirty="0" smtClean="0"/>
                        <a:t>11. </a:t>
                      </a:r>
                      <a:r>
                        <a:rPr lang="ru-RU" sz="1400" dirty="0" err="1" smtClean="0"/>
                        <a:t>Кильмезский</a:t>
                      </a:r>
                      <a:r>
                        <a:rPr lang="ru-RU" sz="1400" dirty="0" smtClean="0"/>
                        <a:t> муниципальный район (п. </a:t>
                      </a:r>
                      <a:r>
                        <a:rPr lang="ru-RU" sz="1400" dirty="0" err="1" smtClean="0"/>
                        <a:t>Кильмезь</a:t>
                      </a:r>
                      <a:r>
                        <a:rPr lang="ru-RU" sz="1400" dirty="0" smtClean="0"/>
                        <a:t>)</a:t>
                      </a:r>
                    </a:p>
                    <a:p>
                      <a:r>
                        <a:rPr lang="ru-RU" sz="1400" dirty="0" smtClean="0"/>
                        <a:t>12. Кирово-Чепецкий муниципальный район (г. Кирово-Чепецк)</a:t>
                      </a:r>
                    </a:p>
                    <a:p>
                      <a:r>
                        <a:rPr lang="ru-RU" sz="1400" dirty="0" smtClean="0"/>
                        <a:t>13. </a:t>
                      </a:r>
                      <a:r>
                        <a:rPr lang="ru-RU" sz="1400" dirty="0" err="1" smtClean="0"/>
                        <a:t>Котельничский</a:t>
                      </a:r>
                      <a:r>
                        <a:rPr lang="ru-RU" sz="1400" dirty="0" smtClean="0"/>
                        <a:t> муниципальный район (г. Котельнич)</a:t>
                      </a:r>
                    </a:p>
                    <a:p>
                      <a:r>
                        <a:rPr lang="ru-RU" sz="1400" dirty="0" smtClean="0"/>
                        <a:t>14. </a:t>
                      </a:r>
                      <a:r>
                        <a:rPr lang="ru-RU" sz="1400" dirty="0" err="1" smtClean="0"/>
                        <a:t>Кумёнский</a:t>
                      </a:r>
                      <a:r>
                        <a:rPr lang="ru-RU" sz="1400" dirty="0" smtClean="0"/>
                        <a:t> муниципальный район (п. </a:t>
                      </a:r>
                      <a:r>
                        <a:rPr lang="ru-RU" sz="1400" dirty="0" err="1" smtClean="0"/>
                        <a:t>Кумёны</a:t>
                      </a:r>
                      <a:r>
                        <a:rPr lang="ru-RU" sz="1400" dirty="0" smtClean="0"/>
                        <a:t>)</a:t>
                      </a:r>
                    </a:p>
                    <a:p>
                      <a:r>
                        <a:rPr lang="ru-RU" sz="1400" dirty="0" smtClean="0"/>
                        <a:t>17. </a:t>
                      </a:r>
                      <a:r>
                        <a:rPr lang="ru-RU" sz="1400" dirty="0" err="1" smtClean="0"/>
                        <a:t>Малмыжский</a:t>
                      </a:r>
                      <a:r>
                        <a:rPr lang="ru-RU" sz="1400" dirty="0" smtClean="0"/>
                        <a:t> муниципальный район (г. </a:t>
                      </a:r>
                      <a:r>
                        <a:rPr lang="ru-RU" sz="1400" dirty="0" err="1" smtClean="0"/>
                        <a:t>Малмыж</a:t>
                      </a:r>
                      <a:r>
                        <a:rPr lang="ru-RU" sz="1400" dirty="0" smtClean="0"/>
                        <a:t>)</a:t>
                      </a:r>
                    </a:p>
                    <a:p>
                      <a:r>
                        <a:rPr lang="ru-RU" sz="1400" dirty="0" smtClean="0"/>
                        <a:t>19. </a:t>
                      </a:r>
                      <a:r>
                        <a:rPr lang="ru-RU" sz="1400" dirty="0" err="1" smtClean="0"/>
                        <a:t>Нагорский</a:t>
                      </a:r>
                      <a:r>
                        <a:rPr lang="ru-RU" sz="1400" dirty="0" smtClean="0"/>
                        <a:t> муниципальный район (п. Нагорск)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21. </a:t>
                      </a:r>
                      <a:r>
                        <a:rPr lang="ru-RU" sz="1400" dirty="0" err="1" smtClean="0"/>
                        <a:t>Нолинский</a:t>
                      </a:r>
                      <a:r>
                        <a:rPr lang="ru-RU" sz="1400" dirty="0" smtClean="0"/>
                        <a:t> муниципальный район (г. Нолинск)</a:t>
                      </a:r>
                    </a:p>
                  </a:txBody>
                  <a:tcPr marL="80486" marR="8048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22. </a:t>
                      </a:r>
                      <a:r>
                        <a:rPr lang="ru-RU" sz="1400" dirty="0" err="1" smtClean="0"/>
                        <a:t>Омутнинский</a:t>
                      </a:r>
                      <a:r>
                        <a:rPr lang="ru-RU" sz="1400" dirty="0" smtClean="0"/>
                        <a:t> муниципальный район (г. Омутнинск)</a:t>
                      </a:r>
                    </a:p>
                    <a:p>
                      <a:r>
                        <a:rPr lang="ru-RU" sz="1400" dirty="0" smtClean="0"/>
                        <a:t>24. </a:t>
                      </a:r>
                      <a:r>
                        <a:rPr lang="ru-RU" sz="1400" dirty="0" err="1" smtClean="0"/>
                        <a:t>Оричевский</a:t>
                      </a:r>
                      <a:r>
                        <a:rPr lang="ru-RU" sz="1400" dirty="0" smtClean="0"/>
                        <a:t> муниципальный район (п. Оричи)</a:t>
                      </a:r>
                    </a:p>
                    <a:p>
                      <a:r>
                        <a:rPr lang="ru-RU" sz="1400" dirty="0" smtClean="0"/>
                        <a:t>25. Орловский муниципальный район (г. Орлов)</a:t>
                      </a:r>
                    </a:p>
                    <a:p>
                      <a:r>
                        <a:rPr lang="ru-RU" sz="1400" dirty="0" smtClean="0"/>
                        <a:t>27. </a:t>
                      </a:r>
                      <a:r>
                        <a:rPr lang="ru-RU" sz="1400" dirty="0" err="1" smtClean="0"/>
                        <a:t>Подосиновский</a:t>
                      </a:r>
                      <a:r>
                        <a:rPr lang="ru-RU" sz="1400" dirty="0" smtClean="0"/>
                        <a:t> муниципальный район (п. Подосиновец)</a:t>
                      </a:r>
                    </a:p>
                    <a:p>
                      <a:r>
                        <a:rPr lang="ru-RU" sz="1400" dirty="0" smtClean="0"/>
                        <a:t>30. Слободской муниципальный район (г. Слободской)</a:t>
                      </a:r>
                    </a:p>
                    <a:p>
                      <a:r>
                        <a:rPr lang="ru-RU" sz="1400" dirty="0" smtClean="0"/>
                        <a:t>31. Советский муниципальный район (г. Советск)</a:t>
                      </a:r>
                    </a:p>
                    <a:p>
                      <a:r>
                        <a:rPr lang="ru-RU" sz="1400" dirty="0" smtClean="0"/>
                        <a:t>32. Сунский муниципальный район (п. Суна)</a:t>
                      </a:r>
                    </a:p>
                    <a:p>
                      <a:r>
                        <a:rPr lang="ru-RU" sz="1400" dirty="0" smtClean="0"/>
                        <a:t>33. </a:t>
                      </a:r>
                      <a:r>
                        <a:rPr lang="ru-RU" sz="1400" dirty="0" err="1" smtClean="0"/>
                        <a:t>Тужинский</a:t>
                      </a:r>
                      <a:r>
                        <a:rPr lang="ru-RU" sz="1400" dirty="0" smtClean="0"/>
                        <a:t> муниципальный район (п. Тужа)</a:t>
                      </a:r>
                    </a:p>
                    <a:p>
                      <a:r>
                        <a:rPr lang="ru-RU" sz="1400" dirty="0" smtClean="0"/>
                        <a:t>35. </a:t>
                      </a:r>
                      <a:r>
                        <a:rPr lang="ru-RU" sz="1400" dirty="0" err="1" smtClean="0"/>
                        <a:t>Уржумский</a:t>
                      </a:r>
                      <a:r>
                        <a:rPr lang="ru-RU" sz="1400" dirty="0" smtClean="0"/>
                        <a:t> муниципальный район (г. Уржум)</a:t>
                      </a:r>
                    </a:p>
                    <a:p>
                      <a:r>
                        <a:rPr lang="ru-RU" sz="1400" dirty="0" smtClean="0"/>
                        <a:t>37. </a:t>
                      </a:r>
                      <a:r>
                        <a:rPr lang="ru-RU" sz="1400" dirty="0" err="1" smtClean="0"/>
                        <a:t>Шабалинский</a:t>
                      </a:r>
                      <a:r>
                        <a:rPr lang="ru-RU" sz="1400" dirty="0" smtClean="0"/>
                        <a:t> муниципальный район (п. Ленинское)</a:t>
                      </a:r>
                    </a:p>
                    <a:p>
                      <a:r>
                        <a:rPr lang="ru-RU" sz="1400" dirty="0" smtClean="0"/>
                        <a:t>38. </a:t>
                      </a:r>
                      <a:r>
                        <a:rPr lang="ru-RU" sz="1400" dirty="0" err="1" smtClean="0"/>
                        <a:t>Юрьянский</a:t>
                      </a:r>
                      <a:r>
                        <a:rPr lang="ru-RU" sz="1400" dirty="0" smtClean="0"/>
                        <a:t> муниципальный район (п. Юрья)</a:t>
                      </a:r>
                    </a:p>
                    <a:p>
                      <a:r>
                        <a:rPr lang="ru-RU" sz="1400" dirty="0" smtClean="0"/>
                        <a:t>39. </a:t>
                      </a:r>
                      <a:r>
                        <a:rPr lang="ru-RU" sz="1400" dirty="0" err="1" smtClean="0"/>
                        <a:t>Яранский</a:t>
                      </a:r>
                      <a:r>
                        <a:rPr lang="ru-RU" sz="1400" dirty="0" smtClean="0"/>
                        <a:t> муниципальный район (г. Яранск)</a:t>
                      </a:r>
                    </a:p>
                    <a:p>
                      <a:endParaRPr lang="ru-RU" sz="1400" b="0" dirty="0"/>
                    </a:p>
                  </a:txBody>
                  <a:tcPr marL="80486" marR="8048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6" name="Picture 6" descr="https://img2.freepng.ru/20180629/lix/kisspng-oblasts-of-russia-kirov-krais-of-russia-kostroma-o-geo-5b361ed4b4ae77.11973004153027349274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"/>
            <a:ext cx="401821" cy="5714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5467" y="571480"/>
            <a:ext cx="311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МУНИЦИПАЛЬНЫЕ РАЙОНЫ: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17" y="780538"/>
            <a:ext cx="3817938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8048625" cy="5714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700" b="1" dirty="0"/>
              <a:t>         Административно-территориальное устройство Кировской области</a:t>
            </a:r>
            <a:endParaRPr lang="ru-RU" b="1" dirty="0"/>
          </a:p>
        </p:txBody>
      </p:sp>
      <p:sp>
        <p:nvSpPr>
          <p:cNvPr id="10242" name="AutoShape 2" descr="https://upload.wikimedia.org/wikipedia/ru/2/2a/Admin-map-Kirov-region.gif"/>
          <p:cNvSpPr>
            <a:spLocks noChangeAspect="1" noChangeArrowheads="1"/>
          </p:cNvSpPr>
          <p:nvPr/>
        </p:nvSpPr>
        <p:spPr bwMode="auto">
          <a:xfrm>
            <a:off x="1065626" y="-144463"/>
            <a:ext cx="26828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upload.wikimedia.org/wikipedia/ru/2/2a/Admin-map-Kirov-region.gif"/>
          <p:cNvSpPr>
            <a:spLocks noChangeAspect="1" noChangeArrowheads="1"/>
          </p:cNvSpPr>
          <p:nvPr/>
        </p:nvSpPr>
        <p:spPr bwMode="auto">
          <a:xfrm>
            <a:off x="1065626" y="-144463"/>
            <a:ext cx="26828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425664"/>
              </p:ext>
            </p:extLst>
          </p:nvPr>
        </p:nvGraphicFramePr>
        <p:xfrm>
          <a:off x="330986" y="1193618"/>
          <a:ext cx="5552097" cy="399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1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05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-342900" algn="l" defTabSz="914400" rtl="0" eaLnBrk="1" latinLnBrk="0" hangingPunct="1">
                        <a:buAutoNum type="arabicPeriod"/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Арбажский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 (п. 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Арбаж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Афанасьевский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 (п. 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Афанасьево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Богородский муниципальный округ  (п. 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Богородское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Верхнекамский муниципальный округ (г. 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Кирс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Кикнурский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  (п. Кикнур)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Лебяжский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  (п. Лебяжье)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Лузский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  (г. Луза)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Мурашинский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  (г.  Мураши)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Немский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  (п. Нема)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Опаринский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 (п. Опарино)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26.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Пижанский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  (п. Пижанка)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Санчурский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  (п. Санчурск)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Свечинский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  (п. Свеча)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Унинский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  (п. 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Фалёнский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 (п. 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Фалёнки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0486" marR="80486"/>
                </a:tc>
                <a:tc>
                  <a:txBody>
                    <a:bodyPr/>
                    <a:lstStyle/>
                    <a:p>
                      <a:endParaRPr lang="ru-RU" sz="1100" b="0" dirty="0"/>
                    </a:p>
                  </a:txBody>
                  <a:tcPr marL="80486" marR="8048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6" name="Picture 6" descr="https://img2.freepng.ru/20180629/lix/kisspng-oblasts-of-russia-kirov-krais-of-russia-kostroma-o-geo-5b361ed4b4ae77.11973004153027349274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"/>
            <a:ext cx="401821" cy="5714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5467" y="813590"/>
            <a:ext cx="298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МУНИЦИПАЛЬНЫЕ </a:t>
            </a:r>
            <a:r>
              <a:rPr lang="ru-RU" b="1" dirty="0" smtClean="0"/>
              <a:t>ОКРУГА: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4" y="798366"/>
            <a:ext cx="3817938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8048625" cy="5714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700" b="1" dirty="0"/>
              <a:t>         Административно-территориальное устройство Кировской области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480" y="807491"/>
            <a:ext cx="555811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pPr indent="-342900"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600" dirty="0"/>
              <a:t>5 городов областного значения вне состава районов</a:t>
            </a:r>
          </a:p>
          <a:p>
            <a:pPr indent="-342900"/>
            <a:r>
              <a:rPr lang="ru-RU" sz="1600" dirty="0"/>
              <a:t>Киров</a:t>
            </a:r>
          </a:p>
          <a:p>
            <a:pPr indent="-342900"/>
            <a:r>
              <a:rPr lang="ru-RU" sz="1600" dirty="0"/>
              <a:t>Кирово-Чепецк</a:t>
            </a:r>
          </a:p>
          <a:p>
            <a:r>
              <a:rPr lang="ru-RU" sz="1600" dirty="0"/>
              <a:t>Слободской</a:t>
            </a:r>
          </a:p>
          <a:p>
            <a:r>
              <a:rPr lang="ru-RU" sz="1600" dirty="0"/>
              <a:t>Котельнич</a:t>
            </a:r>
          </a:p>
          <a:p>
            <a:r>
              <a:rPr lang="ru-RU" sz="1600" dirty="0"/>
              <a:t>Вятские Поляны</a:t>
            </a:r>
          </a:p>
          <a:p>
            <a:pPr indent="-342900">
              <a:buFont typeface="Arial" pitchFamily="34" charset="0"/>
              <a:buChar char="•"/>
            </a:pPr>
            <a:r>
              <a:rPr lang="ru-RU" sz="1600" dirty="0"/>
              <a:t>1 закрытое административно-территориальное образование (ЗАТО Первомайский)</a:t>
            </a:r>
          </a:p>
        </p:txBody>
      </p:sp>
      <p:sp>
        <p:nvSpPr>
          <p:cNvPr id="10242" name="AutoShape 2" descr="https://upload.wikimedia.org/wikipedia/ru/2/2a/Admin-map-Kirov-region.gif"/>
          <p:cNvSpPr>
            <a:spLocks noChangeAspect="1" noChangeArrowheads="1"/>
          </p:cNvSpPr>
          <p:nvPr/>
        </p:nvSpPr>
        <p:spPr bwMode="auto">
          <a:xfrm>
            <a:off x="1065626" y="-144463"/>
            <a:ext cx="26828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upload.wikimedia.org/wikipedia/ru/2/2a/Admin-map-Kirov-region.gif"/>
          <p:cNvSpPr>
            <a:spLocks noChangeAspect="1" noChangeArrowheads="1"/>
          </p:cNvSpPr>
          <p:nvPr/>
        </p:nvSpPr>
        <p:spPr bwMode="auto">
          <a:xfrm>
            <a:off x="1065626" y="-144463"/>
            <a:ext cx="26828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s://img2.freepng.ru/20180629/lix/kisspng-oblasts-of-russia-kirov-krais-of-russia-kostroma-o-geo-5b361ed4b4ae77.11973004153027349274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"/>
            <a:ext cx="401821" cy="57147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6026" y="848186"/>
            <a:ext cx="224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ГОРОДСКИЕ ОКРУГА: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4" y="807490"/>
            <a:ext cx="3817938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54" y="2000240"/>
            <a:ext cx="4786346" cy="4525963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Республика Марий Эл (</a:t>
            </a:r>
            <a:r>
              <a:rPr lang="ru-RU" sz="1800" dirty="0" err="1" smtClean="0"/>
              <a:t>Йошка-Ола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Республика Татарстан (Казань)</a:t>
            </a:r>
          </a:p>
          <a:p>
            <a:r>
              <a:rPr lang="ru-RU" sz="1800" dirty="0" smtClean="0"/>
              <a:t>Республика Удмуртия (Ижевск)</a:t>
            </a:r>
          </a:p>
          <a:p>
            <a:r>
              <a:rPr lang="ru-RU" sz="1800" dirty="0" smtClean="0"/>
              <a:t>Пермский край (Пермь)</a:t>
            </a:r>
          </a:p>
          <a:p>
            <a:r>
              <a:rPr lang="ru-RU" sz="1800" dirty="0" smtClean="0"/>
              <a:t>Республика Коми (Сыктывкар)</a:t>
            </a:r>
          </a:p>
          <a:p>
            <a:r>
              <a:rPr lang="ru-RU" sz="1800" dirty="0" smtClean="0"/>
              <a:t>Архангельская область (Архангельск)</a:t>
            </a:r>
          </a:p>
          <a:p>
            <a:r>
              <a:rPr lang="ru-RU" sz="1800" dirty="0" smtClean="0"/>
              <a:t>Вологодская область (Вологда)</a:t>
            </a:r>
          </a:p>
          <a:p>
            <a:r>
              <a:rPr lang="ru-RU" sz="1800" dirty="0" smtClean="0"/>
              <a:t>Костромская область (Кострома)</a:t>
            </a:r>
          </a:p>
          <a:p>
            <a:r>
              <a:rPr lang="ru-RU" sz="1800" dirty="0" smtClean="0"/>
              <a:t>Нижегородская область (Нижний Новгород)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906000" cy="571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Территории, граничащие с Кировской областью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https://img2.freepng.ru/20180629/lix/kisspng-oblasts-of-russia-kirov-krais-of-russia-kostroma-o-geo-5b361ed4b4ae77.11973004153027349274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0"/>
            <a:ext cx="494549" cy="571479"/>
          </a:xfrm>
          <a:prstGeom prst="rect">
            <a:avLst/>
          </a:prstGeom>
          <a:noFill/>
        </p:spPr>
      </p:pic>
      <p:pic>
        <p:nvPicPr>
          <p:cNvPr id="7" name="Рисунок 6" descr="Соседи Кировской области с района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2934" y="782890"/>
            <a:ext cx="5326098" cy="5869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54" y="642918"/>
            <a:ext cx="9572692" cy="607222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sz="1700" b="1" dirty="0" smtClean="0"/>
              <a:t>Памятники природы регионального значения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smtClean="0"/>
              <a:t>Заречный парк (город Киров)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err="1" smtClean="0"/>
              <a:t>Филейское</a:t>
            </a:r>
            <a:r>
              <a:rPr lang="ru-RU" sz="1300" dirty="0" smtClean="0"/>
              <a:t> геологическое обнажение (город Киров</a:t>
            </a:r>
            <a:r>
              <a:rPr lang="ru-RU" sz="13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err="1" smtClean="0"/>
              <a:t>Ежовский</a:t>
            </a:r>
            <a:r>
              <a:rPr lang="ru-RU" sz="1300" dirty="0" smtClean="0"/>
              <a:t> </a:t>
            </a:r>
            <a:r>
              <a:rPr lang="ru-RU" sz="1300" dirty="0" err="1" smtClean="0"/>
              <a:t>озёрно</a:t>
            </a:r>
            <a:r>
              <a:rPr lang="ru-RU" sz="1300" dirty="0" smtClean="0"/>
              <a:t>-родниковый комплекс (город Киров)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/>
              <a:t>Дендрологический парк лесоводов Кировской </a:t>
            </a:r>
            <a:r>
              <a:rPr lang="ru-RU" sz="1300" dirty="0" smtClean="0"/>
              <a:t>области (город Киров)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300" dirty="0" smtClean="0"/>
              <a:t>Озеро Шайтан (</a:t>
            </a:r>
            <a:r>
              <a:rPr lang="ru-RU" sz="1300" dirty="0" err="1" smtClean="0"/>
              <a:t>Уржумский</a:t>
            </a:r>
            <a:r>
              <a:rPr lang="ru-RU" sz="1300" dirty="0" smtClean="0"/>
              <a:t> район)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smtClean="0"/>
              <a:t>Медведский бор и озеро </a:t>
            </a:r>
            <a:r>
              <a:rPr lang="ru-RU" sz="1300" dirty="0" err="1" smtClean="0"/>
              <a:t>Чваниха</a:t>
            </a:r>
            <a:r>
              <a:rPr lang="ru-RU" sz="1300" dirty="0" smtClean="0"/>
              <a:t> (</a:t>
            </a:r>
            <a:r>
              <a:rPr lang="ru-RU" sz="1300" dirty="0" err="1" smtClean="0"/>
              <a:t>Нолинский</a:t>
            </a:r>
            <a:r>
              <a:rPr lang="ru-RU" sz="1300" dirty="0" smtClean="0"/>
              <a:t> район)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smtClean="0"/>
              <a:t>Природный комплекс Великорецкое (</a:t>
            </a:r>
            <a:r>
              <a:rPr lang="ru-RU" sz="1300" dirty="0" err="1" smtClean="0"/>
              <a:t>Юрьянский</a:t>
            </a:r>
            <a:r>
              <a:rPr lang="ru-RU" sz="1300" dirty="0" smtClean="0"/>
              <a:t> район)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err="1"/>
              <a:t>Котельничское</a:t>
            </a:r>
            <a:r>
              <a:rPr lang="ru-RU" sz="1300" dirty="0"/>
              <a:t> местонахождение </a:t>
            </a:r>
            <a:r>
              <a:rPr lang="ru-RU" sz="1300" dirty="0" smtClean="0"/>
              <a:t>парейазавров</a:t>
            </a:r>
            <a:r>
              <a:rPr lang="ru-RU" sz="1300" dirty="0"/>
              <a:t> </a:t>
            </a:r>
            <a:r>
              <a:rPr lang="ru-RU" sz="1300" dirty="0" smtClean="0"/>
              <a:t>(</a:t>
            </a:r>
            <a:r>
              <a:rPr lang="ru-RU" sz="1300" dirty="0" err="1" smtClean="0"/>
              <a:t>Котельнический</a:t>
            </a:r>
            <a:r>
              <a:rPr lang="ru-RU" sz="1300" dirty="0" smtClean="0"/>
              <a:t> район)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err="1" smtClean="0"/>
              <a:t>Жуковлянские</a:t>
            </a:r>
            <a:r>
              <a:rPr lang="ru-RU" sz="1300" dirty="0" smtClean="0"/>
              <a:t> шаровидные конкреции </a:t>
            </a:r>
            <a:r>
              <a:rPr lang="ru-RU" sz="1300" dirty="0" err="1" smtClean="0"/>
              <a:t>песчанника</a:t>
            </a:r>
            <a:r>
              <a:rPr lang="ru-RU" sz="1300" dirty="0" smtClean="0"/>
              <a:t> (</a:t>
            </a:r>
            <a:r>
              <a:rPr lang="ru-RU" sz="1300" dirty="0" err="1" smtClean="0"/>
              <a:t>Котельнический</a:t>
            </a:r>
            <a:r>
              <a:rPr lang="ru-RU" sz="1300" dirty="0" smtClean="0"/>
              <a:t> район)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smtClean="0"/>
              <a:t>Озеро </a:t>
            </a:r>
            <a:r>
              <a:rPr lang="ru-RU" sz="1300" dirty="0" err="1" smtClean="0"/>
              <a:t>Лежнинское</a:t>
            </a:r>
            <a:r>
              <a:rPr lang="ru-RU" sz="1300" dirty="0" smtClean="0"/>
              <a:t> (</a:t>
            </a:r>
            <a:r>
              <a:rPr lang="ru-RU" sz="1300" dirty="0" err="1" smtClean="0"/>
              <a:t>Пижанский</a:t>
            </a:r>
            <a:r>
              <a:rPr lang="ru-RU" sz="1300" dirty="0" smtClean="0"/>
              <a:t> </a:t>
            </a:r>
            <a:r>
              <a:rPr lang="ru-RU" sz="1300" dirty="0" smtClean="0"/>
              <a:t>муниципальный округ)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300" dirty="0" err="1"/>
              <a:t>Чимбулатский</a:t>
            </a:r>
            <a:r>
              <a:rPr lang="ru-RU" sz="1300" dirty="0"/>
              <a:t> ботанико-геологический </a:t>
            </a:r>
            <a:r>
              <a:rPr lang="ru-RU" sz="1300" dirty="0" smtClean="0"/>
              <a:t>комплекс (Советский район)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err="1"/>
              <a:t>Береснятский</a:t>
            </a:r>
            <a:r>
              <a:rPr lang="ru-RU" sz="1300" dirty="0"/>
              <a:t> ботанико-геологический </a:t>
            </a:r>
            <a:r>
              <a:rPr lang="ru-RU" sz="1300" dirty="0" smtClean="0"/>
              <a:t>комплекс (Советский район)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err="1" smtClean="0"/>
              <a:t>Зараменская</a:t>
            </a:r>
            <a:r>
              <a:rPr lang="ru-RU" sz="1300" dirty="0" smtClean="0"/>
              <a:t> пещера (Советский район</a:t>
            </a:r>
            <a:r>
              <a:rPr lang="ru-RU" sz="13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err="1"/>
              <a:t>Суводский</a:t>
            </a:r>
            <a:r>
              <a:rPr lang="ru-RU" sz="1300" dirty="0"/>
              <a:t> бор </a:t>
            </a:r>
            <a:r>
              <a:rPr lang="ru-RU" sz="1300" dirty="0" smtClean="0"/>
              <a:t>(Советский район)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300" dirty="0" smtClean="0"/>
              <a:t>Поющие пески у д. </a:t>
            </a:r>
            <a:r>
              <a:rPr lang="ru-RU" sz="1300" dirty="0" err="1" smtClean="0"/>
              <a:t>Атары</a:t>
            </a:r>
            <a:r>
              <a:rPr lang="ru-RU" sz="1300" dirty="0" smtClean="0"/>
              <a:t> (</a:t>
            </a:r>
            <a:r>
              <a:rPr lang="ru-RU" sz="1300" dirty="0" err="1" smtClean="0"/>
              <a:t>Лебяжский</a:t>
            </a:r>
            <a:r>
              <a:rPr lang="ru-RU" sz="1300" dirty="0" smtClean="0"/>
              <a:t> </a:t>
            </a:r>
            <a:r>
              <a:rPr lang="ru-RU" sz="1300" dirty="0" smtClean="0"/>
              <a:t>муниципальный округ)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300" dirty="0" err="1" smtClean="0"/>
              <a:t>Кайское</a:t>
            </a:r>
            <a:r>
              <a:rPr lang="ru-RU" sz="1300" dirty="0" smtClean="0"/>
              <a:t> болото (</a:t>
            </a:r>
            <a:r>
              <a:rPr lang="ru-RU" sz="1300" dirty="0" err="1" smtClean="0"/>
              <a:t>Подосиновский</a:t>
            </a:r>
            <a:r>
              <a:rPr lang="ru-RU" sz="1300" dirty="0" smtClean="0"/>
              <a:t> район)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err="1" smtClean="0"/>
              <a:t>Нижнеивкинские</a:t>
            </a:r>
            <a:r>
              <a:rPr lang="ru-RU" sz="1300" dirty="0" smtClean="0"/>
              <a:t> </a:t>
            </a:r>
            <a:r>
              <a:rPr lang="ru-RU" sz="1300" dirty="0"/>
              <a:t>минеральные </a:t>
            </a:r>
            <a:r>
              <a:rPr lang="ru-RU" sz="1300" dirty="0" smtClean="0"/>
              <a:t>источники (</a:t>
            </a:r>
            <a:r>
              <a:rPr lang="ru-RU" sz="1300" dirty="0" err="1" smtClean="0"/>
              <a:t>Куменский</a:t>
            </a:r>
            <a:r>
              <a:rPr lang="ru-RU" sz="1300" dirty="0" smtClean="0"/>
              <a:t> район</a:t>
            </a:r>
            <a:r>
              <a:rPr lang="ru-RU" sz="13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smtClean="0"/>
              <a:t>Орловское озеро (Кирово-Чепецкий район)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err="1"/>
              <a:t>Ухтымское</a:t>
            </a:r>
            <a:r>
              <a:rPr lang="ru-RU" sz="1300" dirty="0"/>
              <a:t> месторождение </a:t>
            </a:r>
            <a:r>
              <a:rPr lang="ru-RU" sz="1300" dirty="0" err="1" smtClean="0"/>
              <a:t>волконскоита</a:t>
            </a:r>
            <a:r>
              <a:rPr lang="ru-RU" sz="1300" dirty="0" smtClean="0"/>
              <a:t> (Богородский муниципальный округ)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300" dirty="0"/>
              <a:t>Окрестности села Рябово </a:t>
            </a:r>
            <a:r>
              <a:rPr lang="ru-RU" sz="1300" dirty="0"/>
              <a:t>(Зуевский район</a:t>
            </a:r>
            <a:r>
              <a:rPr lang="ru-RU" sz="1300" dirty="0" smtClean="0"/>
              <a:t>)</a:t>
            </a:r>
          </a:p>
          <a:p>
            <a:pPr marL="0" indent="0">
              <a:buNone/>
            </a:pPr>
            <a:endParaRPr lang="ru-RU" sz="1100" dirty="0"/>
          </a:p>
          <a:p>
            <a:pPr marL="514350" indent="-514350">
              <a:buNone/>
            </a:pPr>
            <a:r>
              <a:rPr lang="ru-RU" sz="1700" b="1" dirty="0" smtClean="0"/>
              <a:t>Государственные </a:t>
            </a:r>
            <a:r>
              <a:rPr lang="ru-RU" sz="1700" b="1" dirty="0" smtClean="0"/>
              <a:t>природные заказники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smtClean="0"/>
              <a:t>Былина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300" dirty="0" err="1" smtClean="0"/>
              <a:t>Пижемский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300" dirty="0" err="1" smtClean="0"/>
              <a:t>Бушковский</a:t>
            </a:r>
            <a:r>
              <a:rPr lang="ru-RU" sz="1300" dirty="0" smtClean="0"/>
              <a:t> лес</a:t>
            </a:r>
          </a:p>
          <a:p>
            <a:pPr marL="514350" indent="-514350">
              <a:buNone/>
            </a:pPr>
            <a:endParaRPr lang="ru-RU" sz="800" b="1" dirty="0" smtClean="0"/>
          </a:p>
          <a:p>
            <a:pPr marL="514350" indent="-514350">
              <a:buNone/>
            </a:pPr>
            <a:r>
              <a:rPr lang="ru-RU" sz="1700" b="1" dirty="0" smtClean="0"/>
              <a:t>Государственный заповедник </a:t>
            </a:r>
            <a:endParaRPr lang="ru-RU" sz="1700" b="1" dirty="0" smtClean="0"/>
          </a:p>
          <a:p>
            <a:pPr marL="514350" indent="-514350">
              <a:buNone/>
            </a:pPr>
            <a:r>
              <a:rPr lang="ru-RU" sz="1700" b="1" dirty="0" smtClean="0"/>
              <a:t>«</a:t>
            </a:r>
            <a:r>
              <a:rPr lang="ru-RU" sz="1700" b="1" dirty="0" err="1" smtClean="0"/>
              <a:t>Нургуш</a:t>
            </a:r>
            <a:r>
              <a:rPr lang="ru-RU" sz="1700" b="1" dirty="0" smtClean="0"/>
              <a:t>»</a:t>
            </a:r>
            <a:endParaRPr lang="ru-RU" sz="1700" b="1" dirty="0"/>
          </a:p>
          <a:p>
            <a:pPr marL="514350" indent="-514350">
              <a:buFont typeface="+mj-lt"/>
              <a:buAutoNum type="arabicPeriod"/>
            </a:pPr>
            <a:r>
              <a:rPr lang="ru-RU" sz="1300" dirty="0" smtClean="0"/>
              <a:t>Участок </a:t>
            </a:r>
            <a:r>
              <a:rPr lang="ru-RU" sz="1300" dirty="0" err="1" smtClean="0"/>
              <a:t>Нургуш</a:t>
            </a:r>
            <a:endParaRPr lang="ru-R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300" dirty="0" smtClean="0"/>
              <a:t>Участок </a:t>
            </a:r>
            <a:r>
              <a:rPr lang="ru-RU" sz="1300" dirty="0" err="1" smtClean="0"/>
              <a:t>Тулашор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906000" cy="571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ООПТ Кировской области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https://img2.freepng.ru/20180629/lix/kisspng-oblasts-of-russia-kirov-krais-of-russia-kostroma-o-geo-5b361ed4b4ae77.11973004153027349274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0"/>
            <a:ext cx="494549" cy="571479"/>
          </a:xfrm>
          <a:prstGeom prst="rect">
            <a:avLst/>
          </a:prstGeom>
          <a:noFill/>
        </p:spPr>
      </p:pic>
      <p:pic>
        <p:nvPicPr>
          <p:cNvPr id="7" name="Рисунок 6" descr="karta_ot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9AF"/>
              </a:clrFrom>
              <a:clrTo>
                <a:srgbClr val="FFF9A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7314" y="1649856"/>
            <a:ext cx="3317410" cy="4202054"/>
          </a:xfrm>
          <a:prstGeom prst="rect">
            <a:avLst/>
          </a:prstGeom>
        </p:spPr>
      </p:pic>
      <p:pic>
        <p:nvPicPr>
          <p:cNvPr id="7170" name="Picture 2" descr="https://cmxpv89733.i.lithium.com/t5/image/serverpage/image-id/342834i24A22EA62C2C1CBA?v=1.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24" y="4714884"/>
            <a:ext cx="1523976" cy="1015736"/>
          </a:xfrm>
          <a:prstGeom prst="rect">
            <a:avLst/>
          </a:prstGeom>
          <a:noFill/>
        </p:spPr>
      </p:pic>
      <p:pic>
        <p:nvPicPr>
          <p:cNvPr id="7172" name="Picture 4" descr="http://www.visitkirov.ru/uploads/images/Gallery/ozero-chvanikha/%D0%9C%D0%B5%D0%B4%D0%B2%D0%B5%D0%B4%D1%81%D0%BA%D0%B8%D0%B9%20%D0%B1%D0%BE%D1%80_%D0%9C%D0%B8%D1%85%D0%B0%D0%B8%D0%BB%20%D0%A1%D0%BE%D0%BA%D0%BE%D0%BB%D0%BE%D0%B2%20%287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24" y="2571744"/>
            <a:ext cx="1523976" cy="1015349"/>
          </a:xfrm>
          <a:prstGeom prst="rect">
            <a:avLst/>
          </a:prstGeom>
          <a:noFill/>
        </p:spPr>
      </p:pic>
      <p:pic>
        <p:nvPicPr>
          <p:cNvPr id="7174" name="Picture 6" descr="http://www.visitkirov.ru/uploads/images/Gallery/kotelnich/ca1e792d3c9d868c35ecea771103badf.jpg"/>
          <p:cNvPicPr>
            <a:picLocks noChangeAspect="1" noChangeArrowheads="1"/>
          </p:cNvPicPr>
          <p:nvPr/>
        </p:nvPicPr>
        <p:blipFill>
          <a:blip r:embed="rId6" cstate="print"/>
          <a:srcRect t="8982"/>
          <a:stretch>
            <a:fillRect/>
          </a:stretch>
        </p:blipFill>
        <p:spPr bwMode="auto">
          <a:xfrm>
            <a:off x="8382024" y="5817683"/>
            <a:ext cx="1523976" cy="1040317"/>
          </a:xfrm>
          <a:prstGeom prst="rect">
            <a:avLst/>
          </a:prstGeom>
          <a:noFill/>
        </p:spPr>
      </p:pic>
      <p:pic>
        <p:nvPicPr>
          <p:cNvPr id="7178" name="Picture 10" descr="http://900igr.net/up/datai/160526/0005-010-.jpg"/>
          <p:cNvPicPr>
            <a:picLocks noChangeAspect="1" noChangeArrowheads="1"/>
          </p:cNvPicPr>
          <p:nvPr/>
        </p:nvPicPr>
        <p:blipFill>
          <a:blip r:embed="rId7" cstate="print"/>
          <a:srcRect t="18750"/>
          <a:stretch>
            <a:fillRect/>
          </a:stretch>
        </p:blipFill>
        <p:spPr bwMode="auto">
          <a:xfrm>
            <a:off x="8381990" y="571480"/>
            <a:ext cx="1524010" cy="928694"/>
          </a:xfrm>
          <a:prstGeom prst="rect">
            <a:avLst/>
          </a:prstGeom>
          <a:noFill/>
        </p:spPr>
      </p:pic>
      <p:pic>
        <p:nvPicPr>
          <p:cNvPr id="7180" name="Picture 12" descr="https://gulaytour.ru/wp-content/uploads/2018/01/IMG_6398.jpg"/>
          <p:cNvPicPr>
            <a:picLocks noChangeAspect="1" noChangeArrowheads="1"/>
          </p:cNvPicPr>
          <p:nvPr/>
        </p:nvPicPr>
        <p:blipFill>
          <a:blip r:embed="rId8" cstate="print"/>
          <a:srcRect l="1870" t="6885"/>
          <a:stretch>
            <a:fillRect/>
          </a:stretch>
        </p:blipFill>
        <p:spPr bwMode="auto">
          <a:xfrm>
            <a:off x="8382024" y="3643314"/>
            <a:ext cx="1523976" cy="1000132"/>
          </a:xfrm>
          <a:prstGeom prst="rect">
            <a:avLst/>
          </a:prstGeom>
          <a:noFill/>
        </p:spPr>
      </p:pic>
      <p:pic>
        <p:nvPicPr>
          <p:cNvPr id="7184" name="Picture 16" descr="http://svyato.info/uploads/posts/2017-02/thumbs/1487604500_0_5dde7_88957265_-2-orig.jpg"/>
          <p:cNvPicPr>
            <a:picLocks noChangeAspect="1" noChangeArrowheads="1"/>
          </p:cNvPicPr>
          <p:nvPr/>
        </p:nvPicPr>
        <p:blipFill>
          <a:blip r:embed="rId9" cstate="print"/>
          <a:srcRect t="-7140"/>
          <a:stretch>
            <a:fillRect/>
          </a:stretch>
        </p:blipFill>
        <p:spPr bwMode="auto">
          <a:xfrm>
            <a:off x="5167314" y="5735501"/>
            <a:ext cx="1573782" cy="1122499"/>
          </a:xfrm>
          <a:prstGeom prst="rect">
            <a:avLst/>
          </a:prstGeom>
          <a:noFill/>
        </p:spPr>
      </p:pic>
      <p:pic>
        <p:nvPicPr>
          <p:cNvPr id="7186" name="Picture 18" descr="http://oparino-iskra.ru/uploads/posts/2019-11/1574868469_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29064" y="571481"/>
            <a:ext cx="1426549" cy="951712"/>
          </a:xfrm>
          <a:prstGeom prst="rect">
            <a:avLst/>
          </a:prstGeom>
          <a:noFill/>
        </p:spPr>
      </p:pic>
      <p:pic>
        <p:nvPicPr>
          <p:cNvPr id="7188" name="Picture 20" descr="http://sobory.ru/pic/32450/32487_20141125_165308.jpg"/>
          <p:cNvPicPr>
            <a:picLocks noChangeAspect="1" noChangeArrowheads="1"/>
          </p:cNvPicPr>
          <p:nvPr/>
        </p:nvPicPr>
        <p:blipFill>
          <a:blip r:embed="rId11" cstate="print"/>
          <a:srcRect t="-2040"/>
          <a:stretch>
            <a:fillRect/>
          </a:stretch>
        </p:blipFill>
        <p:spPr bwMode="auto">
          <a:xfrm>
            <a:off x="6810388" y="5786454"/>
            <a:ext cx="1500176" cy="1071546"/>
          </a:xfrm>
          <a:prstGeom prst="rect">
            <a:avLst/>
          </a:prstGeom>
          <a:noFill/>
        </p:spPr>
      </p:pic>
      <p:pic>
        <p:nvPicPr>
          <p:cNvPr id="7190" name="Picture 22" descr="http://www.adsl.kirov.ru/projects/articles/2015/04/23/zaramenskaya_peschera_chertova_pech/0_e48bc_70cd729_orig.jpg"/>
          <p:cNvPicPr>
            <a:picLocks noChangeAspect="1" noChangeArrowheads="1"/>
          </p:cNvPicPr>
          <p:nvPr/>
        </p:nvPicPr>
        <p:blipFill>
          <a:blip r:embed="rId12" cstate="print"/>
          <a:srcRect t="7049"/>
          <a:stretch>
            <a:fillRect/>
          </a:stretch>
        </p:blipFill>
        <p:spPr bwMode="auto">
          <a:xfrm>
            <a:off x="8382024" y="1571612"/>
            <a:ext cx="1523976" cy="942006"/>
          </a:xfrm>
          <a:prstGeom prst="rect">
            <a:avLst/>
          </a:prstGeom>
          <a:noFill/>
        </p:spPr>
      </p:pic>
      <p:pic>
        <p:nvPicPr>
          <p:cNvPr id="7192" name="Picture 24" descr="https://chemodan-tour.ru/wp-content/uploads/2017/02/beresnyatskiy_vodopa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4702" y="571480"/>
            <a:ext cx="1262017" cy="928694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35" y="5805050"/>
            <a:ext cx="1605181" cy="10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711019"/>
              </p:ext>
            </p:extLst>
          </p:nvPr>
        </p:nvGraphicFramePr>
        <p:xfrm>
          <a:off x="0" y="785795"/>
          <a:ext cx="9906000" cy="1428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906000" cy="6429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Административно-территориальное деление Российской Федерации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https://xn--66-6kcqfqupzggi.xn--p1ai/wp-content/uploads/2016/01/Russia-map-colou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1054087" cy="64291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1" y="2276872"/>
            <a:ext cx="8311819" cy="446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32011"/>
              </p:ext>
            </p:extLst>
          </p:nvPr>
        </p:nvGraphicFramePr>
        <p:xfrm>
          <a:off x="0" y="642918"/>
          <a:ext cx="6524636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4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Амурская область (Благовещенск)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Архангельская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Астраханская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Белгородская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Брянская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Воронежская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Запорожская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Калужская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Кировская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Курганская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Курская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Ленинградская область (Санкт-Петербург)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Липецкая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Московская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Мурманская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Омская область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Оренбургская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область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Орловская область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Пензенская область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Псковская область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Ростовская область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ru-RU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Рязанская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Сахалинская область (Южно-Сахалинск)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Самарская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Саратовская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Смоленская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Свердловская область (Екатеринбург)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Тамбовская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Томская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Тверская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Тульская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Тюменская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Ульяновская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Херсонская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Челябинская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34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Ярославская область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429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	Субъекты Российской Федерации – административные области</a:t>
            </a:r>
            <a:endParaRPr lang="ru-RU" b="1" dirty="0"/>
          </a:p>
        </p:txBody>
      </p:sp>
      <p:pic>
        <p:nvPicPr>
          <p:cNvPr id="16386" name="Picture 2" descr="https://xn--66-6kcqfqupzggi.xn--p1ai/wp-content/uploads/2016/01/Russia-map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54087" cy="64291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62" y="2708921"/>
            <a:ext cx="7717630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47980"/>
              </p:ext>
            </p:extLst>
          </p:nvPr>
        </p:nvGraphicFramePr>
        <p:xfrm>
          <a:off x="95216" y="714356"/>
          <a:ext cx="4429156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17720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 Адыгея (Майкоп)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Алтай (Горно-Алтайск)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Башкортостан (Уфа)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 Бурятия (Улан-Удэ)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Дагестан (Махачкала)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Донецкая народная республика (Донецк)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Ингушетия (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</a:rPr>
                        <a:t>Магас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Кабардино-Балкарская республика (Нальчик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Калмыкия (Элиста)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Карачаево-Черкесская 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 (Черкесск)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Карелия (Петрозаводск)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 Коми (Сыктывкар)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Луганская народная республика (Луганск)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 Марий Эл (Йошкар-Ола)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 Мордовия (Саранск)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 Саха-Якутия (Якутск)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 Северная Осетия – Алания (Владикавказ)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 Татарстан (Казань)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 Тыва (Кызыл)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 Удмуртия (Ижевск)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 Хакасия (Абакан)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Чеченская 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  (Грозный)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Чувашская 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 (Чебоксары)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Крым (Симферополь)</a:t>
                      </a:r>
                      <a:endParaRPr lang="ru-RU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ru-RU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4291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700" b="1" dirty="0" smtClean="0"/>
              <a:t>	Субъекты Российской Федерации – республики</a:t>
            </a:r>
            <a:endParaRPr lang="ru-RU" b="1" dirty="0"/>
          </a:p>
        </p:txBody>
      </p:sp>
      <p:pic>
        <p:nvPicPr>
          <p:cNvPr id="11" name="Picture 2" descr="https://xn--66-6kcqfqupzggi.xn--p1ai/wp-content/uploads/2016/01/Russia-map-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54087" cy="64291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28" y="2870782"/>
            <a:ext cx="7416552" cy="3987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739</Words>
  <Application>Microsoft Office PowerPoint</Application>
  <PresentationFormat>Лист A4 (210x297 мм)</PresentationFormat>
  <Paragraphs>276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Первенство  по скоростной сборке спилс-карт Кировской области  и Российской Федерации</vt:lpstr>
      <vt:lpstr>         Административно-территориальное устройство Кировской области</vt:lpstr>
      <vt:lpstr>         Административно-территориальное устройство Кировской области</vt:lpstr>
      <vt:lpstr>         Административно-территориальное устройство Кировской области</vt:lpstr>
      <vt:lpstr>Презентация PowerPoint</vt:lpstr>
      <vt:lpstr>Презентация PowerPoint</vt:lpstr>
      <vt:lpstr>Презентация PowerPoint</vt:lpstr>
      <vt:lpstr> Субъекты Российской Федерации – административные области</vt:lpstr>
      <vt:lpstr> Субъекты Российской Федерации – республики</vt:lpstr>
      <vt:lpstr> Субъекты Российской Федерации –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119</cp:revision>
  <dcterms:created xsi:type="dcterms:W3CDTF">2019-12-25T08:40:57Z</dcterms:created>
  <dcterms:modified xsi:type="dcterms:W3CDTF">2025-12-09T14:02:04Z</dcterms:modified>
</cp:coreProperties>
</file>